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65" r:id="rId2"/>
  </p:sldMasterIdLst>
  <p:notesMasterIdLst>
    <p:notesMasterId r:id="rId53"/>
  </p:notesMasterIdLst>
  <p:sldIdLst>
    <p:sldId id="267" r:id="rId3"/>
    <p:sldId id="277" r:id="rId4"/>
    <p:sldId id="276" r:id="rId5"/>
    <p:sldId id="270" r:id="rId6"/>
    <p:sldId id="335" r:id="rId7"/>
    <p:sldId id="271" r:id="rId8"/>
    <p:sldId id="274" r:id="rId9"/>
    <p:sldId id="278" r:id="rId10"/>
    <p:sldId id="279" r:id="rId11"/>
    <p:sldId id="280" r:id="rId12"/>
    <p:sldId id="282" r:id="rId13"/>
    <p:sldId id="284" r:id="rId14"/>
    <p:sldId id="286" r:id="rId15"/>
    <p:sldId id="285" r:id="rId16"/>
    <p:sldId id="283" r:id="rId17"/>
    <p:sldId id="293" r:id="rId18"/>
    <p:sldId id="289" r:id="rId19"/>
    <p:sldId id="339" r:id="rId20"/>
    <p:sldId id="341" r:id="rId21"/>
    <p:sldId id="342" r:id="rId22"/>
    <p:sldId id="294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36" r:id="rId31"/>
    <p:sldId id="318" r:id="rId32"/>
    <p:sldId id="345" r:id="rId33"/>
    <p:sldId id="346" r:id="rId34"/>
    <p:sldId id="344" r:id="rId35"/>
    <p:sldId id="319" r:id="rId36"/>
    <p:sldId id="320" r:id="rId37"/>
    <p:sldId id="321" r:id="rId38"/>
    <p:sldId id="322" r:id="rId39"/>
    <p:sldId id="323" r:id="rId40"/>
    <p:sldId id="324" r:id="rId41"/>
    <p:sldId id="334" r:id="rId42"/>
    <p:sldId id="333" r:id="rId43"/>
    <p:sldId id="302" r:id="rId44"/>
    <p:sldId id="328" r:id="rId45"/>
    <p:sldId id="325" r:id="rId46"/>
    <p:sldId id="327" r:id="rId47"/>
    <p:sldId id="329" r:id="rId48"/>
    <p:sldId id="326" r:id="rId49"/>
    <p:sldId id="330" r:id="rId50"/>
    <p:sldId id="331" r:id="rId51"/>
    <p:sldId id="33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5E0B4"/>
    <a:srgbClr val="E2F0D9"/>
    <a:srgbClr val="00FFFF"/>
    <a:srgbClr val="FFFF8B"/>
    <a:srgbClr val="9D968D"/>
    <a:srgbClr val="373A36"/>
    <a:srgbClr val="CEB88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1" autoAdjust="0"/>
    <p:restoredTop sz="88196" autoAdjust="0"/>
  </p:normalViewPr>
  <p:slideViewPr>
    <p:cSldViewPr snapToGrid="0">
      <p:cViewPr varScale="1">
        <p:scale>
          <a:sx n="140" d="100"/>
          <a:sy n="140" d="100"/>
        </p:scale>
        <p:origin x="10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main!$C$1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7C-480F-B895-523A06DA2FE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C-480F-B895-523A06DA2FE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7C-480F-B895-523A06DA2FE8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7C-480F-B895-523A06DA2FE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7C-480F-B895-523A06DA2FE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7C-480F-B895-523A06DA2FE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7C-480F-B895-523A06DA2FE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7C-480F-B895-523A06DA2FE8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77C-480F-B895-523A06DA2FE8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77C-480F-B895-523A06DA2FE8}"/>
              </c:ext>
            </c:extLst>
          </c:dPt>
          <c:dPt>
            <c:idx val="1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77C-480F-B895-523A06DA2FE8}"/>
              </c:ext>
            </c:extLst>
          </c:dPt>
          <c:dPt>
            <c:idx val="1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77C-480F-B895-523A06DA2FE8}"/>
              </c:ext>
            </c:extLst>
          </c:dPt>
          <c:dPt>
            <c:idx val="1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77C-480F-B895-523A06DA2FE8}"/>
              </c:ext>
            </c:extLst>
          </c:dPt>
          <c:dPt>
            <c:idx val="1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77C-480F-B895-523A06DA2FE8}"/>
              </c:ext>
            </c:extLst>
          </c:dPt>
          <c:dPt>
            <c:idx val="1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C77C-480F-B895-523A06DA2FE8}"/>
              </c:ext>
            </c:extLst>
          </c:dPt>
          <c:dPt>
            <c:idx val="1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77C-480F-B895-523A06DA2FE8}"/>
              </c:ext>
            </c:extLst>
          </c:dPt>
          <c:dPt>
            <c:idx val="1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77C-480F-B895-523A06DA2FE8}"/>
              </c:ext>
            </c:extLst>
          </c:dPt>
          <c:dPt>
            <c:idx val="1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C77C-480F-B895-523A06DA2FE8}"/>
              </c:ext>
            </c:extLst>
          </c:dPt>
          <c:dPt>
            <c:idx val="2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C77C-480F-B895-523A06DA2FE8}"/>
              </c:ext>
            </c:extLst>
          </c:dPt>
          <c:dPt>
            <c:idx val="2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C77C-480F-B895-523A06DA2FE8}"/>
              </c:ext>
            </c:extLst>
          </c:dPt>
          <c:dPt>
            <c:idx val="2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C77C-480F-B895-523A06DA2FE8}"/>
              </c:ext>
            </c:extLst>
          </c:dPt>
          <c:dPt>
            <c:idx val="2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C77C-480F-B895-523A06DA2FE8}"/>
              </c:ext>
            </c:extLst>
          </c:dPt>
          <c:dPt>
            <c:idx val="2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C77C-480F-B895-523A06DA2FE8}"/>
              </c:ext>
            </c:extLst>
          </c:dPt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C77C-480F-B895-523A06DA2FE8}"/>
              </c:ext>
            </c:extLst>
          </c:dPt>
          <c:dPt>
            <c:idx val="2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C77C-480F-B895-523A06DA2FE8}"/>
              </c:ext>
            </c:extLst>
          </c:dPt>
          <c:cat>
            <c:multiLvlStrRef>
              <c:f>main!$A$2:$B$29</c:f>
              <c:multiLvlStrCache>
                <c:ptCount val="28"/>
                <c:lvl>
                  <c:pt idx="0">
                    <c:v>S1M</c:v>
                  </c:pt>
                  <c:pt idx="1">
                    <c:v>S10K</c:v>
                  </c:pt>
                  <c:pt idx="2">
                    <c:v>LFM</c:v>
                  </c:pt>
                  <c:pt idx="3">
                    <c:v>MNT</c:v>
                  </c:pt>
                  <c:pt idx="4">
                    <c:v>FMNT</c:v>
                  </c:pt>
                  <c:pt idx="5">
                    <c:v>NYT</c:v>
                  </c:pt>
                  <c:pt idx="6">
                    <c:v>GST</c:v>
                  </c:pt>
                  <c:pt idx="7">
                    <c:v>GLV</c:v>
                  </c:pt>
                  <c:pt idx="8">
                    <c:v>D1B</c:v>
                  </c:pt>
                  <c:pt idx="9">
                    <c:v>GMEAN</c:v>
                  </c:pt>
                  <c:pt idx="11">
                    <c:v>B-R10K</c:v>
                  </c:pt>
                  <c:pt idx="12">
                    <c:v>B-BUN</c:v>
                  </c:pt>
                  <c:pt idx="13">
                    <c:v>B-DRG</c:v>
                  </c:pt>
                  <c:pt idx="14">
                    <c:v>B-BUD</c:v>
                  </c:pt>
                  <c:pt idx="15">
                    <c:v>B-COS</c:v>
                  </c:pt>
                  <c:pt idx="16">
                    <c:v>GMEAN</c:v>
                  </c:pt>
                  <c:pt idx="18">
                    <c:v>F-R10K</c:v>
                  </c:pt>
                  <c:pt idx="19">
                    <c:v>F-BUN</c:v>
                  </c:pt>
                  <c:pt idx="20">
                    <c:v>F-DRG</c:v>
                  </c:pt>
                  <c:pt idx="21">
                    <c:v>F-BUD</c:v>
                  </c:pt>
                  <c:pt idx="22">
                    <c:v>F-COS</c:v>
                  </c:pt>
                  <c:pt idx="23">
                    <c:v>GMEAN</c:v>
                  </c:pt>
                  <c:pt idx="25">
                    <c:v>B+1M</c:v>
                  </c:pt>
                  <c:pt idx="26">
                    <c:v>B+10K</c:v>
                  </c:pt>
                  <c:pt idx="27">
                    <c:v>GMEAN</c:v>
                  </c:pt>
                </c:lvl>
                <c:lvl>
                  <c:pt idx="0">
                    <c:v>GGNN (65-960 dimensions)</c:v>
                  </c:pt>
                  <c:pt idx="11">
                    <c:v>BVH-NN (3-dim.)</c:v>
                  </c:pt>
                  <c:pt idx="18">
                    <c:v>FLANN (3-dim.)</c:v>
                  </c:pt>
                  <c:pt idx="25">
                    <c:v>B+ (1-dim.)</c:v>
                  </c:pt>
                </c:lvl>
              </c:multiLvlStrCache>
            </c:multiLvlStrRef>
          </c:cat>
          <c:val>
            <c:numRef>
              <c:f>main!$C$2:$C$29</c:f>
              <c:numCache>
                <c:formatCode>General</c:formatCode>
                <c:ptCount val="28"/>
                <c:pt idx="0">
                  <c:v>1.2614810830000001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1.2417892509999999</c:v>
                </c:pt>
                <c:pt idx="4">
                  <c:v>1.1516038099999999</c:v>
                </c:pt>
                <c:pt idx="5">
                  <c:v>1.4624240660000001</c:v>
                </c:pt>
                <c:pt idx="6">
                  <c:v>1.2823917570000001</c:v>
                </c:pt>
                <c:pt idx="7">
                  <c:v>1.4612792370000001</c:v>
                </c:pt>
                <c:pt idx="8">
                  <c:v>1.0781723940000001</c:v>
                </c:pt>
                <c:pt idx="9">
                  <c:v>1.2482498375896429</c:v>
                </c:pt>
                <c:pt idx="11">
                  <c:v>1.5600817499999999</c:v>
                </c:pt>
                <c:pt idx="12">
                  <c:v>1.2513459069999999</c:v>
                </c:pt>
                <c:pt idx="13">
                  <c:v>1.3543902619999999</c:v>
                </c:pt>
                <c:pt idx="14">
                  <c:v>1.2163548740000001</c:v>
                </c:pt>
                <c:pt idx="15">
                  <c:v>1.3376866590000001</c:v>
                </c:pt>
                <c:pt idx="16">
                  <c:v>1.3388645739837153</c:v>
                </c:pt>
                <c:pt idx="18">
                  <c:v>1.129471363</c:v>
                </c:pt>
                <c:pt idx="19">
                  <c:v>1.1201472560000001</c:v>
                </c:pt>
                <c:pt idx="20">
                  <c:v>1.1450587329999999</c:v>
                </c:pt>
                <c:pt idx="21">
                  <c:v>1.2127194590000001</c:v>
                </c:pt>
                <c:pt idx="22">
                  <c:v>1.213796299</c:v>
                </c:pt>
                <c:pt idx="23">
                  <c:v>1.1635280360589213</c:v>
                </c:pt>
                <c:pt idx="25">
                  <c:v>1.0860000000000001</c:v>
                </c:pt>
                <c:pt idx="26">
                  <c:v>1.1859999999999999</c:v>
                </c:pt>
                <c:pt idx="27">
                  <c:v>1.1348991144590783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C77C-480F-B895-523A06DA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929068479"/>
        <c:axId val="1186731839"/>
      </c:barChart>
      <c:catAx>
        <c:axId val="92906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731839"/>
        <c:crosses val="autoZero"/>
        <c:auto val="1"/>
        <c:lblAlgn val="ctr"/>
        <c:lblOffset val="100"/>
        <c:noMultiLvlLbl val="0"/>
      </c:catAx>
      <c:valAx>
        <c:axId val="118673183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Speedup </a:t>
                </a:r>
                <a:r>
                  <a:rPr lang="en-US" sz="14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over non-RT Baseline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6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'pool-sweep'!$B$2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'pool-sweep'!$B$3:$B$8</c:f>
            </c:numRef>
          </c:val>
          <c:extLst>
            <c:ext xmlns:c16="http://schemas.microsoft.com/office/drawing/2014/chart" uri="{C3380CC4-5D6E-409C-BE32-E72D297353CC}">
              <c16:uniqueId val="{00000000-8AE9-4DBF-820E-FD5208D60061}"/>
            </c:ext>
          </c:extLst>
        </c:ser>
        <c:ser>
          <c:idx val="1"/>
          <c:order val="1"/>
          <c:tx>
            <c:strRef>
              <c:f>'pool-sweep'!$C$2</c:f>
              <c:strCache>
                <c:ptCount val="1"/>
                <c:pt idx="0">
                  <c:v>QV100_RT-SASS-VISUAL-LIM_CTA_5k-1_RT_POOL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'pool-sweep'!$C$3:$C$8</c:f>
            </c:numRef>
          </c:val>
          <c:extLst>
            <c:ext xmlns:c16="http://schemas.microsoft.com/office/drawing/2014/chart" uri="{C3380CC4-5D6E-409C-BE32-E72D297353CC}">
              <c16:uniqueId val="{00000001-8AE9-4DBF-820E-FD5208D60061}"/>
            </c:ext>
          </c:extLst>
        </c:ser>
        <c:ser>
          <c:idx val="2"/>
          <c:order val="2"/>
          <c:tx>
            <c:strRef>
              <c:f>'pool-sweep'!$D$2</c:f>
              <c:strCache>
                <c:ptCount val="1"/>
                <c:pt idx="0">
                  <c:v>QV100_RT-SASS-VISUAL-LIM_CTA_5k-4_RT_POOL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'pool-sweep'!$D$3:$D$8</c:f>
            </c:numRef>
          </c:val>
          <c:extLst>
            <c:ext xmlns:c16="http://schemas.microsoft.com/office/drawing/2014/chart" uri="{C3380CC4-5D6E-409C-BE32-E72D297353CC}">
              <c16:uniqueId val="{00000002-8AE9-4DBF-820E-FD5208D60061}"/>
            </c:ext>
          </c:extLst>
        </c:ser>
        <c:ser>
          <c:idx val="3"/>
          <c:order val="3"/>
          <c:tx>
            <c:strRef>
              <c:f>'pool-sweep'!$E$2</c:f>
              <c:strCache>
                <c:ptCount val="1"/>
                <c:pt idx="0">
                  <c:v>QV100_RT-SASS-VISUAL-LIM_CTA_5k-8_RT_POOL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'pool-sweep'!$E$3:$E$8</c:f>
            </c:numRef>
          </c:val>
          <c:extLst>
            <c:ext xmlns:c16="http://schemas.microsoft.com/office/drawing/2014/chart" uri="{C3380CC4-5D6E-409C-BE32-E72D297353CC}">
              <c16:uniqueId val="{00000003-8AE9-4DBF-820E-FD5208D60061}"/>
            </c:ext>
          </c:extLst>
        </c:ser>
        <c:ser>
          <c:idx val="4"/>
          <c:order val="4"/>
          <c:tx>
            <c:strRef>
              <c:f>'pool-sweep'!$F$2</c:f>
              <c:strCache>
                <c:ptCount val="1"/>
                <c:pt idx="0">
                  <c:v>QV100_RT-SASS-VISUAL-LIM_CTA_5k-32_RT_POOL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'pool-sweep'!$F$3:$F$8</c:f>
            </c:numRef>
          </c:val>
          <c:extLst>
            <c:ext xmlns:c16="http://schemas.microsoft.com/office/drawing/2014/chart" uri="{C3380CC4-5D6E-409C-BE32-E72D297353CC}">
              <c16:uniqueId val="{00000004-8AE9-4DBF-820E-FD5208D60061}"/>
            </c:ext>
          </c:extLst>
        </c:ser>
        <c:ser>
          <c:idx val="5"/>
          <c:order val="5"/>
          <c:tx>
            <c:strRef>
              <c:f>'pool-sweep'!$G$2</c:f>
              <c:strCache>
                <c:ptCount val="1"/>
                <c:pt idx="0">
                  <c:v>QV100_RT-SASS-VISUAL-LIM_CTA_5k-64_RT_POOL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'pool-sweep'!$G$3:$G$8</c:f>
            </c:numRef>
          </c:val>
          <c:extLst>
            <c:ext xmlns:c16="http://schemas.microsoft.com/office/drawing/2014/chart" uri="{C3380CC4-5D6E-409C-BE32-E72D297353CC}">
              <c16:uniqueId val="{00000005-8AE9-4DBF-820E-FD5208D60061}"/>
            </c:ext>
          </c:extLst>
        </c:ser>
        <c:ser>
          <c:idx val="6"/>
          <c:order val="6"/>
          <c:tx>
            <c:strRef>
              <c:f>'pool-sweep'!$H$2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'pool-sweep'!$H$3:$H$8</c:f>
              <c:numCache>
                <c:formatCode>General</c:formatCode>
                <c:ptCount val="6"/>
                <c:pt idx="0">
                  <c:v>1.3295186160000001</c:v>
                </c:pt>
                <c:pt idx="1">
                  <c:v>0.58721125009999997</c:v>
                </c:pt>
                <c:pt idx="2">
                  <c:v>0.70150159150000002</c:v>
                </c:pt>
                <c:pt idx="3">
                  <c:v>0.67605379210000005</c:v>
                </c:pt>
                <c:pt idx="4">
                  <c:v>0.69771739340000005</c:v>
                </c:pt>
                <c:pt idx="5">
                  <c:v>0.76284385245335629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E9-4DBF-820E-FD5208D60061}"/>
            </c:ext>
          </c:extLst>
        </c:ser>
        <c:ser>
          <c:idx val="7"/>
          <c:order val="7"/>
          <c:tx>
            <c:strRef>
              <c:f>'pool-sweep'!$I$2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'pool-sweep'!$I$3:$I$8</c:f>
              <c:numCache>
                <c:formatCode>General</c:formatCode>
                <c:ptCount val="6"/>
                <c:pt idx="0">
                  <c:v>1.5600817499999999</c:v>
                </c:pt>
                <c:pt idx="1">
                  <c:v>1.2484762810000001</c:v>
                </c:pt>
                <c:pt idx="2">
                  <c:v>1.3346744290000001</c:v>
                </c:pt>
                <c:pt idx="3">
                  <c:v>1.2093667370000001</c:v>
                </c:pt>
                <c:pt idx="4">
                  <c:v>1.321254449</c:v>
                </c:pt>
                <c:pt idx="5">
                  <c:v>1.3295035302823819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AE9-4DBF-820E-FD5208D60061}"/>
            </c:ext>
          </c:extLst>
        </c:ser>
        <c:ser>
          <c:idx val="8"/>
          <c:order val="8"/>
          <c:tx>
            <c:strRef>
              <c:f>'pool-sweep'!$J$2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'pool-sweep'!$J$3:$J$8</c:f>
              <c:numCache>
                <c:formatCode>General</c:formatCode>
                <c:ptCount val="6"/>
                <c:pt idx="0">
                  <c:v>1.5600817499999999</c:v>
                </c:pt>
                <c:pt idx="1">
                  <c:v>1.2513459069999999</c:v>
                </c:pt>
                <c:pt idx="2">
                  <c:v>1.3543902619999999</c:v>
                </c:pt>
                <c:pt idx="3">
                  <c:v>1.2163548740000001</c:v>
                </c:pt>
                <c:pt idx="4">
                  <c:v>1.3376866590000001</c:v>
                </c:pt>
                <c:pt idx="5">
                  <c:v>1.3388645739837153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E9-4DBF-820E-FD5208D60061}"/>
            </c:ext>
          </c:extLst>
        </c:ser>
        <c:ser>
          <c:idx val="9"/>
          <c:order val="9"/>
          <c:tx>
            <c:strRef>
              <c:f>'pool-sweep'!$K$2</c:f>
              <c:strCache>
                <c:ptCount val="1"/>
                <c:pt idx="0">
                  <c:v>32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'pool-sweep'!$K$3:$K$8</c:f>
              <c:numCache>
                <c:formatCode>General</c:formatCode>
                <c:ptCount val="6"/>
                <c:pt idx="0">
                  <c:v>1.5600817499999999</c:v>
                </c:pt>
                <c:pt idx="1">
                  <c:v>1.236617412</c:v>
                </c:pt>
                <c:pt idx="2">
                  <c:v>1.3534518630000001</c:v>
                </c:pt>
                <c:pt idx="3">
                  <c:v>1.2226289749999999</c:v>
                </c:pt>
                <c:pt idx="4">
                  <c:v>1.342802939</c:v>
                </c:pt>
                <c:pt idx="5">
                  <c:v>1.3379087651729729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E9-4DBF-820E-FD5208D60061}"/>
            </c:ext>
          </c:extLst>
        </c:ser>
        <c:ser>
          <c:idx val="10"/>
          <c:order val="10"/>
          <c:tx>
            <c:strRef>
              <c:f>'pool-sweep'!$L$2</c:f>
              <c:strCache>
                <c:ptCount val="1"/>
                <c:pt idx="0">
                  <c:v>64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'pool-sweep'!$A$3:$A$8</c:f>
              <c:strCache>
                <c:ptCount val="6"/>
                <c:pt idx="0">
                  <c:v>B-R10K</c:v>
                </c:pt>
                <c:pt idx="1">
                  <c:v>B-BUN</c:v>
                </c:pt>
                <c:pt idx="2">
                  <c:v>B-DRG</c:v>
                </c:pt>
                <c:pt idx="3">
                  <c:v>B-BUD</c:v>
                </c:pt>
                <c:pt idx="4">
                  <c:v>B-COS</c:v>
                </c:pt>
                <c:pt idx="5">
                  <c:v>GMEAN</c:v>
                </c:pt>
              </c:strCache>
            </c:strRef>
          </c:cat>
          <c:val>
            <c:numRef>
              <c:f>'pool-sweep'!$L$3:$L$8</c:f>
              <c:numCache>
                <c:formatCode>General</c:formatCode>
                <c:ptCount val="6"/>
                <c:pt idx="0">
                  <c:v>1.5600817499999999</c:v>
                </c:pt>
                <c:pt idx="1">
                  <c:v>1.236617412</c:v>
                </c:pt>
                <c:pt idx="2">
                  <c:v>1.3534518630000001</c:v>
                </c:pt>
                <c:pt idx="3">
                  <c:v>1.2226289749999999</c:v>
                </c:pt>
                <c:pt idx="4">
                  <c:v>1.342802939</c:v>
                </c:pt>
                <c:pt idx="5">
                  <c:v>1.3379087651729729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AE9-4DBF-820E-FD5208D600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313536"/>
        <c:axId val="164329408"/>
      </c:barChart>
      <c:catAx>
        <c:axId val="6031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29408"/>
        <c:crosses val="autoZero"/>
        <c:auto val="1"/>
        <c:lblAlgn val="ctr"/>
        <c:lblOffset val="100"/>
        <c:noMultiLvlLbl val="0"/>
      </c:catAx>
      <c:valAx>
        <c:axId val="1643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1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630327459067613"/>
          <c:y val="0.10101010101010101"/>
          <c:w val="0.38739345081864768"/>
          <c:h val="0.213069673109043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'pool-sweep'!$B$9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'pool-sweep'!$B$10:$B$15</c:f>
            </c:numRef>
          </c:val>
          <c:extLst>
            <c:ext xmlns:c16="http://schemas.microsoft.com/office/drawing/2014/chart" uri="{C3380CC4-5D6E-409C-BE32-E72D297353CC}">
              <c16:uniqueId val="{00000000-81CD-4D1B-9D2F-72C805277680}"/>
            </c:ext>
          </c:extLst>
        </c:ser>
        <c:ser>
          <c:idx val="1"/>
          <c:order val="1"/>
          <c:tx>
            <c:strRef>
              <c:f>'pool-sweep'!$C$9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'pool-sweep'!$C$10:$C$15</c:f>
            </c:numRef>
          </c:val>
          <c:extLst>
            <c:ext xmlns:c16="http://schemas.microsoft.com/office/drawing/2014/chart" uri="{C3380CC4-5D6E-409C-BE32-E72D297353CC}">
              <c16:uniqueId val="{00000001-81CD-4D1B-9D2F-72C805277680}"/>
            </c:ext>
          </c:extLst>
        </c:ser>
        <c:ser>
          <c:idx val="2"/>
          <c:order val="2"/>
          <c:tx>
            <c:strRef>
              <c:f>'pool-sweep'!$D$9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'pool-sweep'!$D$10:$D$15</c:f>
            </c:numRef>
          </c:val>
          <c:extLst>
            <c:ext xmlns:c16="http://schemas.microsoft.com/office/drawing/2014/chart" uri="{C3380CC4-5D6E-409C-BE32-E72D297353CC}">
              <c16:uniqueId val="{00000002-81CD-4D1B-9D2F-72C805277680}"/>
            </c:ext>
          </c:extLst>
        </c:ser>
        <c:ser>
          <c:idx val="3"/>
          <c:order val="3"/>
          <c:tx>
            <c:strRef>
              <c:f>'pool-sweep'!$E$9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'pool-sweep'!$E$10:$E$15</c:f>
            </c:numRef>
          </c:val>
          <c:extLst>
            <c:ext xmlns:c16="http://schemas.microsoft.com/office/drawing/2014/chart" uri="{C3380CC4-5D6E-409C-BE32-E72D297353CC}">
              <c16:uniqueId val="{00000003-81CD-4D1B-9D2F-72C805277680}"/>
            </c:ext>
          </c:extLst>
        </c:ser>
        <c:ser>
          <c:idx val="4"/>
          <c:order val="4"/>
          <c:tx>
            <c:strRef>
              <c:f>'pool-sweep'!$F$9</c:f>
              <c:strCache>
                <c:ptCount val="1"/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'pool-sweep'!$F$10:$F$15</c:f>
            </c:numRef>
          </c:val>
          <c:extLst>
            <c:ext xmlns:c16="http://schemas.microsoft.com/office/drawing/2014/chart" uri="{C3380CC4-5D6E-409C-BE32-E72D297353CC}">
              <c16:uniqueId val="{00000004-81CD-4D1B-9D2F-72C805277680}"/>
            </c:ext>
          </c:extLst>
        </c:ser>
        <c:ser>
          <c:idx val="5"/>
          <c:order val="5"/>
          <c:tx>
            <c:strRef>
              <c:f>'pool-sweep'!$G$9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'pool-sweep'!$G$10:$G$15</c:f>
            </c:numRef>
          </c:val>
          <c:extLst>
            <c:ext xmlns:c16="http://schemas.microsoft.com/office/drawing/2014/chart" uri="{C3380CC4-5D6E-409C-BE32-E72D297353CC}">
              <c16:uniqueId val="{00000005-81CD-4D1B-9D2F-72C805277680}"/>
            </c:ext>
          </c:extLst>
        </c:ser>
        <c:ser>
          <c:idx val="6"/>
          <c:order val="6"/>
          <c:tx>
            <c:strRef>
              <c:f>'pool-sweep'!$H$9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'pool-sweep'!$H$10:$H$15</c:f>
              <c:numCache>
                <c:formatCode>General</c:formatCode>
                <c:ptCount val="6"/>
                <c:pt idx="0">
                  <c:v>0.25084109840000002</c:v>
                </c:pt>
                <c:pt idx="1">
                  <c:v>0.31002912519999998</c:v>
                </c:pt>
                <c:pt idx="2">
                  <c:v>0.32769358510000002</c:v>
                </c:pt>
                <c:pt idx="3">
                  <c:v>0.36195188960000002</c:v>
                </c:pt>
                <c:pt idx="4">
                  <c:v>0.36607494460000001</c:v>
                </c:pt>
                <c:pt idx="5">
                  <c:v>0.32040404951852913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CD-4D1B-9D2F-72C805277680}"/>
            </c:ext>
          </c:extLst>
        </c:ser>
        <c:ser>
          <c:idx val="7"/>
          <c:order val="7"/>
          <c:tx>
            <c:strRef>
              <c:f>'pool-sweep'!$I$9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'pool-sweep'!$I$10:$I$15</c:f>
              <c:numCache>
                <c:formatCode>General</c:formatCode>
                <c:ptCount val="6"/>
                <c:pt idx="0">
                  <c:v>0.81492416499999998</c:v>
                </c:pt>
                <c:pt idx="1">
                  <c:v>0.85185237820000004</c:v>
                </c:pt>
                <c:pt idx="2">
                  <c:v>0.91920431339999997</c:v>
                </c:pt>
                <c:pt idx="3">
                  <c:v>1.0420642339999999</c:v>
                </c:pt>
                <c:pt idx="4">
                  <c:v>1.1862749829999999</c:v>
                </c:pt>
                <c:pt idx="5">
                  <c:v>0.95366246659665976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81CD-4D1B-9D2F-72C805277680}"/>
            </c:ext>
          </c:extLst>
        </c:ser>
        <c:ser>
          <c:idx val="8"/>
          <c:order val="8"/>
          <c:tx>
            <c:strRef>
              <c:f>'pool-sweep'!$J$9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'pool-sweep'!$J$10:$J$15</c:f>
              <c:numCache>
                <c:formatCode>General</c:formatCode>
                <c:ptCount val="6"/>
                <c:pt idx="0">
                  <c:v>1.129471363</c:v>
                </c:pt>
                <c:pt idx="1">
                  <c:v>1.1201472560000001</c:v>
                </c:pt>
                <c:pt idx="2">
                  <c:v>1.1450587329999999</c:v>
                </c:pt>
                <c:pt idx="3">
                  <c:v>1.2127194590000001</c:v>
                </c:pt>
                <c:pt idx="4">
                  <c:v>1.213796299</c:v>
                </c:pt>
                <c:pt idx="5">
                  <c:v>1.1635280360589213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CD-4D1B-9D2F-72C805277680}"/>
            </c:ext>
          </c:extLst>
        </c:ser>
        <c:ser>
          <c:idx val="9"/>
          <c:order val="9"/>
          <c:tx>
            <c:strRef>
              <c:f>'pool-sweep'!$K$9</c:f>
              <c:strCache>
                <c:ptCount val="1"/>
                <c:pt idx="0">
                  <c:v>32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'pool-sweep'!$K$10:$K$15</c:f>
              <c:numCache>
                <c:formatCode>General</c:formatCode>
                <c:ptCount val="6"/>
                <c:pt idx="0">
                  <c:v>1.2011993160000001</c:v>
                </c:pt>
                <c:pt idx="1">
                  <c:v>1.1427430599999999</c:v>
                </c:pt>
                <c:pt idx="2">
                  <c:v>1.157659671</c:v>
                </c:pt>
                <c:pt idx="3">
                  <c:v>1.244740355</c:v>
                </c:pt>
                <c:pt idx="4">
                  <c:v>1.1993785130000001</c:v>
                </c:pt>
                <c:pt idx="5">
                  <c:v>1.1886005348764479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1CD-4D1B-9D2F-72C805277680}"/>
            </c:ext>
          </c:extLst>
        </c:ser>
        <c:ser>
          <c:idx val="10"/>
          <c:order val="10"/>
          <c:tx>
            <c:strRef>
              <c:f>'pool-sweep'!$L$9</c:f>
              <c:strCache>
                <c:ptCount val="1"/>
                <c:pt idx="0">
                  <c:v>64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'pool-sweep'!$A$10:$A$15</c:f>
              <c:strCache>
                <c:ptCount val="6"/>
                <c:pt idx="0">
                  <c:v>F-R10K</c:v>
                </c:pt>
                <c:pt idx="1">
                  <c:v>F-BUN</c:v>
                </c:pt>
                <c:pt idx="2">
                  <c:v>F-DRG</c:v>
                </c:pt>
                <c:pt idx="3">
                  <c:v>F-BUD</c:v>
                </c:pt>
                <c:pt idx="4">
                  <c:v>F-COS</c:v>
                </c:pt>
                <c:pt idx="5">
                  <c:v>GMEAN</c:v>
                </c:pt>
              </c:strCache>
            </c:strRef>
          </c:cat>
          <c:val>
            <c:numRef>
              <c:f>'pool-sweep'!$L$10:$L$15</c:f>
              <c:numCache>
                <c:formatCode>General</c:formatCode>
                <c:ptCount val="6"/>
                <c:pt idx="0">
                  <c:v>1.2011993160000001</c:v>
                </c:pt>
                <c:pt idx="1">
                  <c:v>1.1427430599999999</c:v>
                </c:pt>
                <c:pt idx="2">
                  <c:v>1.157659671</c:v>
                </c:pt>
                <c:pt idx="3">
                  <c:v>1.244740355</c:v>
                </c:pt>
                <c:pt idx="4">
                  <c:v>1.1993785130000001</c:v>
                </c:pt>
                <c:pt idx="5">
                  <c:v>1.1886005348764479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1CD-4D1B-9D2F-72C805277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8587696"/>
        <c:axId val="242758624"/>
      </c:barChart>
      <c:catAx>
        <c:axId val="22858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758624"/>
        <c:crosses val="autoZero"/>
        <c:auto val="1"/>
        <c:lblAlgn val="ctr"/>
        <c:lblOffset val="100"/>
        <c:noMultiLvlLbl val="0"/>
      </c:catAx>
      <c:valAx>
        <c:axId val="24275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58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'L1miss-rate'!$B$2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'L1miss-rate'!$A$3:$A$23</c:f>
              <c:strCache>
                <c:ptCount val="21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B-R10K</c:v>
                </c:pt>
                <c:pt idx="10">
                  <c:v>B-BUN</c:v>
                </c:pt>
                <c:pt idx="11">
                  <c:v>B-DRG</c:v>
                </c:pt>
                <c:pt idx="12">
                  <c:v>B-BUD</c:v>
                </c:pt>
                <c:pt idx="13">
                  <c:v>B-COS</c:v>
                </c:pt>
                <c:pt idx="14">
                  <c:v>F-R10K</c:v>
                </c:pt>
                <c:pt idx="15">
                  <c:v>F-BUN</c:v>
                </c:pt>
                <c:pt idx="16">
                  <c:v>F-DRG</c:v>
                </c:pt>
                <c:pt idx="17">
                  <c:v>F-BUD</c:v>
                </c:pt>
                <c:pt idx="18">
                  <c:v>F-COS</c:v>
                </c:pt>
                <c:pt idx="19">
                  <c:v>B+1M</c:v>
                </c:pt>
                <c:pt idx="20">
                  <c:v>B+10K</c:v>
                </c:pt>
              </c:strCache>
            </c:strRef>
          </c:cat>
          <c:val>
            <c:numRef>
              <c:f>'L1miss-rate'!$B$3:$B$23</c:f>
              <c:numCache>
                <c:formatCode>General</c:formatCode>
                <c:ptCount val="21"/>
                <c:pt idx="0">
                  <c:v>0.89300000000000002</c:v>
                </c:pt>
                <c:pt idx="1">
                  <c:v>0.76500000000000001</c:v>
                </c:pt>
                <c:pt idx="2">
                  <c:v>0.59699999999999998</c:v>
                </c:pt>
                <c:pt idx="3">
                  <c:v>0.95199999999999996</c:v>
                </c:pt>
                <c:pt idx="4">
                  <c:v>0.94399999999999995</c:v>
                </c:pt>
                <c:pt idx="5">
                  <c:v>0.94199999999999995</c:v>
                </c:pt>
                <c:pt idx="6">
                  <c:v>0.93899999999999995</c:v>
                </c:pt>
                <c:pt idx="7">
                  <c:v>0.96</c:v>
                </c:pt>
                <c:pt idx="8">
                  <c:v>0.95699999999999996</c:v>
                </c:pt>
                <c:pt idx="9">
                  <c:v>0.182</c:v>
                </c:pt>
                <c:pt idx="10">
                  <c:v>0.191</c:v>
                </c:pt>
                <c:pt idx="11">
                  <c:v>0.122</c:v>
                </c:pt>
                <c:pt idx="12">
                  <c:v>0.153</c:v>
                </c:pt>
                <c:pt idx="13">
                  <c:v>8.7999999999999995E-2</c:v>
                </c:pt>
                <c:pt idx="14">
                  <c:v>8.4000000000000005E-2</c:v>
                </c:pt>
                <c:pt idx="15">
                  <c:v>7.2999999999999995E-2</c:v>
                </c:pt>
                <c:pt idx="16">
                  <c:v>4.7E-2</c:v>
                </c:pt>
                <c:pt idx="17">
                  <c:v>5.0999999999999997E-2</c:v>
                </c:pt>
                <c:pt idx="18">
                  <c:v>2.5000000000000001E-2</c:v>
                </c:pt>
                <c:pt idx="19">
                  <c:v>0.28399999999999997</c:v>
                </c:pt>
                <c:pt idx="20">
                  <c:v>0.109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EA-43A1-9DD4-FA05DAAF3253}"/>
            </c:ext>
          </c:extLst>
        </c:ser>
        <c:ser>
          <c:idx val="1"/>
          <c:order val="1"/>
          <c:tx>
            <c:strRef>
              <c:f>'L1miss-rate'!$C$2</c:f>
              <c:strCache>
                <c:ptCount val="1"/>
                <c:pt idx="0">
                  <c:v>HSU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'L1miss-rate'!$A$3:$A$23</c:f>
              <c:strCache>
                <c:ptCount val="21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B-R10K</c:v>
                </c:pt>
                <c:pt idx="10">
                  <c:v>B-BUN</c:v>
                </c:pt>
                <c:pt idx="11">
                  <c:v>B-DRG</c:v>
                </c:pt>
                <c:pt idx="12">
                  <c:v>B-BUD</c:v>
                </c:pt>
                <c:pt idx="13">
                  <c:v>B-COS</c:v>
                </c:pt>
                <c:pt idx="14">
                  <c:v>F-R10K</c:v>
                </c:pt>
                <c:pt idx="15">
                  <c:v>F-BUN</c:v>
                </c:pt>
                <c:pt idx="16">
                  <c:v>F-DRG</c:v>
                </c:pt>
                <c:pt idx="17">
                  <c:v>F-BUD</c:v>
                </c:pt>
                <c:pt idx="18">
                  <c:v>F-COS</c:v>
                </c:pt>
                <c:pt idx="19">
                  <c:v>B+1M</c:v>
                </c:pt>
                <c:pt idx="20">
                  <c:v>B+10K</c:v>
                </c:pt>
              </c:strCache>
            </c:strRef>
          </c:cat>
          <c:val>
            <c:numRef>
              <c:f>'L1miss-rate'!$C$3:$C$23</c:f>
              <c:numCache>
                <c:formatCode>General</c:formatCode>
                <c:ptCount val="21"/>
                <c:pt idx="0">
                  <c:v>0.91900000000000004</c:v>
                </c:pt>
                <c:pt idx="1">
                  <c:v>0.77500000000000002</c:v>
                </c:pt>
                <c:pt idx="2">
                  <c:v>0.71399999999999997</c:v>
                </c:pt>
                <c:pt idx="3">
                  <c:v>0.96799999999999997</c:v>
                </c:pt>
                <c:pt idx="4">
                  <c:v>0.96199999999999997</c:v>
                </c:pt>
                <c:pt idx="5">
                  <c:v>0.95699999999999996</c:v>
                </c:pt>
                <c:pt idx="6">
                  <c:v>0.96799999999999997</c:v>
                </c:pt>
                <c:pt idx="7">
                  <c:v>0.97199999999999998</c:v>
                </c:pt>
                <c:pt idx="8">
                  <c:v>0.96199999999999997</c:v>
                </c:pt>
                <c:pt idx="9">
                  <c:v>0.43</c:v>
                </c:pt>
                <c:pt idx="10">
                  <c:v>0.51300000000000001</c:v>
                </c:pt>
                <c:pt idx="11">
                  <c:v>0.33500000000000002</c:v>
                </c:pt>
                <c:pt idx="12">
                  <c:v>0.41399999999999998</c:v>
                </c:pt>
                <c:pt idx="13">
                  <c:v>0.23799999999999999</c:v>
                </c:pt>
                <c:pt idx="14">
                  <c:v>8.4000000000000005E-2</c:v>
                </c:pt>
                <c:pt idx="15">
                  <c:v>7.2999999999999995E-2</c:v>
                </c:pt>
                <c:pt idx="16">
                  <c:v>4.7E-2</c:v>
                </c:pt>
                <c:pt idx="17">
                  <c:v>5.0999999999999997E-2</c:v>
                </c:pt>
                <c:pt idx="18">
                  <c:v>2.5000000000000001E-2</c:v>
                </c:pt>
                <c:pt idx="19">
                  <c:v>0.35199999999999998</c:v>
                </c:pt>
                <c:pt idx="20">
                  <c:v>0.13700000000000001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EA-43A1-9DD4-FA05DAAF3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6904799"/>
        <c:axId val="2136908159"/>
      </c:barChart>
      <c:catAx>
        <c:axId val="2136904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08159"/>
        <c:crosses val="autoZero"/>
        <c:auto val="1"/>
        <c:lblAlgn val="ctr"/>
        <c:lblOffset val="100"/>
        <c:noMultiLvlLbl val="0"/>
      </c:catAx>
      <c:valAx>
        <c:axId val="21369081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L1D Miss 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0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3449998098063833"/>
          <c:y val="3.0040874783802133E-2"/>
          <c:w val="0.31349175103112115"/>
          <c:h val="0.1298927833302019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rowLocality!$B$1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rowLocality!$A$2:$A$23</c:f>
              <c:strCache>
                <c:ptCount val="22"/>
                <c:pt idx="1">
                  <c:v>S1M</c:v>
                </c:pt>
                <c:pt idx="2">
                  <c:v>S10K</c:v>
                </c:pt>
                <c:pt idx="3">
                  <c:v>LFM</c:v>
                </c:pt>
                <c:pt idx="4">
                  <c:v>MNT</c:v>
                </c:pt>
                <c:pt idx="5">
                  <c:v>FMNT</c:v>
                </c:pt>
                <c:pt idx="6">
                  <c:v>NYT</c:v>
                </c:pt>
                <c:pt idx="7">
                  <c:v>GST</c:v>
                </c:pt>
                <c:pt idx="8">
                  <c:v>GLV</c:v>
                </c:pt>
                <c:pt idx="9">
                  <c:v>D1B</c:v>
                </c:pt>
                <c:pt idx="10">
                  <c:v>B-R10K</c:v>
                </c:pt>
                <c:pt idx="11">
                  <c:v>B-BUN</c:v>
                </c:pt>
                <c:pt idx="12">
                  <c:v>B-DRG</c:v>
                </c:pt>
                <c:pt idx="13">
                  <c:v>B-BUD</c:v>
                </c:pt>
                <c:pt idx="14">
                  <c:v>B-COS</c:v>
                </c:pt>
                <c:pt idx="15">
                  <c:v>F-R10K</c:v>
                </c:pt>
                <c:pt idx="16">
                  <c:v>F-BUN</c:v>
                </c:pt>
                <c:pt idx="17">
                  <c:v>F-DRG</c:v>
                </c:pt>
                <c:pt idx="18">
                  <c:v>F-BUD</c:v>
                </c:pt>
                <c:pt idx="19">
                  <c:v>F-COS</c:v>
                </c:pt>
                <c:pt idx="20">
                  <c:v>B+1M</c:v>
                </c:pt>
                <c:pt idx="21">
                  <c:v>B+10K</c:v>
                </c:pt>
              </c:strCache>
            </c:strRef>
          </c:cat>
          <c:val>
            <c:numRef>
              <c:f>rowLocality!$B$2:$B$23</c:f>
              <c:numCache>
                <c:formatCode>General</c:formatCode>
                <c:ptCount val="22"/>
                <c:pt idx="1">
                  <c:v>7.7109045119999999</c:v>
                </c:pt>
                <c:pt idx="2">
                  <c:v>9.1790281329999992</c:v>
                </c:pt>
                <c:pt idx="3">
                  <c:v>4.3596148279999998</c:v>
                </c:pt>
                <c:pt idx="4">
                  <c:v>6.1663667770000004</c:v>
                </c:pt>
                <c:pt idx="5">
                  <c:v>6.0596723969999999</c:v>
                </c:pt>
                <c:pt idx="6">
                  <c:v>7.919581398</c:v>
                </c:pt>
                <c:pt idx="7">
                  <c:v>7.5017731359999997</c:v>
                </c:pt>
                <c:pt idx="8">
                  <c:v>4.8519972930000002</c:v>
                </c:pt>
                <c:pt idx="9">
                  <c:v>5.870409327</c:v>
                </c:pt>
                <c:pt idx="10">
                  <c:v>30.09375</c:v>
                </c:pt>
                <c:pt idx="11">
                  <c:v>1.209711736</c:v>
                </c:pt>
                <c:pt idx="12">
                  <c:v>1.4991021389999999</c:v>
                </c:pt>
                <c:pt idx="13">
                  <c:v>1.3990568910000001</c:v>
                </c:pt>
                <c:pt idx="14">
                  <c:v>1.623949648</c:v>
                </c:pt>
                <c:pt idx="15">
                  <c:v>26</c:v>
                </c:pt>
                <c:pt idx="16">
                  <c:v>43.111111110000003</c:v>
                </c:pt>
                <c:pt idx="17">
                  <c:v>2.4309278349999999</c:v>
                </c:pt>
                <c:pt idx="18">
                  <c:v>2.0122324159999998</c:v>
                </c:pt>
                <c:pt idx="19">
                  <c:v>6.054878049</c:v>
                </c:pt>
                <c:pt idx="20">
                  <c:v>5.4331210189999997</c:v>
                </c:pt>
                <c:pt idx="21">
                  <c:v>29.625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9F-49C9-8987-F33B62656E2A}"/>
            </c:ext>
          </c:extLst>
        </c:ser>
        <c:ser>
          <c:idx val="1"/>
          <c:order val="1"/>
          <c:tx>
            <c:strRef>
              <c:f>rowLocality!$C$1</c:f>
              <c:strCache>
                <c:ptCount val="1"/>
                <c:pt idx="0">
                  <c:v>HSU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rowLocality!$A$2:$A$23</c:f>
              <c:strCache>
                <c:ptCount val="22"/>
                <c:pt idx="1">
                  <c:v>S1M</c:v>
                </c:pt>
                <c:pt idx="2">
                  <c:v>S10K</c:v>
                </c:pt>
                <c:pt idx="3">
                  <c:v>LFM</c:v>
                </c:pt>
                <c:pt idx="4">
                  <c:v>MNT</c:v>
                </c:pt>
                <c:pt idx="5">
                  <c:v>FMNT</c:v>
                </c:pt>
                <c:pt idx="6">
                  <c:v>NYT</c:v>
                </c:pt>
                <c:pt idx="7">
                  <c:v>GST</c:v>
                </c:pt>
                <c:pt idx="8">
                  <c:v>GLV</c:v>
                </c:pt>
                <c:pt idx="9">
                  <c:v>D1B</c:v>
                </c:pt>
                <c:pt idx="10">
                  <c:v>B-R10K</c:v>
                </c:pt>
                <c:pt idx="11">
                  <c:v>B-BUN</c:v>
                </c:pt>
                <c:pt idx="12">
                  <c:v>B-DRG</c:v>
                </c:pt>
                <c:pt idx="13">
                  <c:v>B-BUD</c:v>
                </c:pt>
                <c:pt idx="14">
                  <c:v>B-COS</c:v>
                </c:pt>
                <c:pt idx="15">
                  <c:v>F-R10K</c:v>
                </c:pt>
                <c:pt idx="16">
                  <c:v>F-BUN</c:v>
                </c:pt>
                <c:pt idx="17">
                  <c:v>F-DRG</c:v>
                </c:pt>
                <c:pt idx="18">
                  <c:v>F-BUD</c:v>
                </c:pt>
                <c:pt idx="19">
                  <c:v>F-COS</c:v>
                </c:pt>
                <c:pt idx="20">
                  <c:v>B+1M</c:v>
                </c:pt>
                <c:pt idx="21">
                  <c:v>B+10K</c:v>
                </c:pt>
              </c:strCache>
            </c:strRef>
          </c:cat>
          <c:val>
            <c:numRef>
              <c:f>rowLocality!$C$2:$C$23</c:f>
              <c:numCache>
                <c:formatCode>General</c:formatCode>
                <c:ptCount val="22"/>
                <c:pt idx="1">
                  <c:v>7.8231719039999996</c:v>
                </c:pt>
                <c:pt idx="2">
                  <c:v>8.9949874689999998</c:v>
                </c:pt>
                <c:pt idx="3">
                  <c:v>4.3516626819999997</c:v>
                </c:pt>
                <c:pt idx="4">
                  <c:v>4.9603809590000001</c:v>
                </c:pt>
                <c:pt idx="5">
                  <c:v>4.8900512770000004</c:v>
                </c:pt>
                <c:pt idx="6">
                  <c:v>7.8370606020000002</c:v>
                </c:pt>
                <c:pt idx="7">
                  <c:v>5.2432729870000001</c:v>
                </c:pt>
                <c:pt idx="8">
                  <c:v>6.15727812</c:v>
                </c:pt>
                <c:pt idx="9">
                  <c:v>5.7425356450000002</c:v>
                </c:pt>
                <c:pt idx="10">
                  <c:v>32.1</c:v>
                </c:pt>
                <c:pt idx="11">
                  <c:v>1.285685475</c:v>
                </c:pt>
                <c:pt idx="12">
                  <c:v>1.727454566</c:v>
                </c:pt>
                <c:pt idx="13">
                  <c:v>1.7166416790000001</c:v>
                </c:pt>
                <c:pt idx="14">
                  <c:v>1.7157356029999999</c:v>
                </c:pt>
                <c:pt idx="15">
                  <c:v>26</c:v>
                </c:pt>
                <c:pt idx="16">
                  <c:v>43.111111110000003</c:v>
                </c:pt>
                <c:pt idx="17">
                  <c:v>2.4821052629999998</c:v>
                </c:pt>
                <c:pt idx="18">
                  <c:v>1.9730134930000001</c:v>
                </c:pt>
                <c:pt idx="19">
                  <c:v>6.1677018629999996</c:v>
                </c:pt>
                <c:pt idx="20">
                  <c:v>5.3222748820000003</c:v>
                </c:pt>
                <c:pt idx="21">
                  <c:v>23.625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9F-49C9-8987-F33B62656E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742336"/>
        <c:axId val="2020370351"/>
      </c:barChart>
      <c:catAx>
        <c:axId val="8174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370351"/>
        <c:crosses val="autoZero"/>
        <c:auto val="1"/>
        <c:lblAlgn val="ctr"/>
        <c:lblOffset val="100"/>
        <c:noMultiLvlLbl val="0"/>
      </c:catAx>
      <c:valAx>
        <c:axId val="2020370351"/>
        <c:scaling>
          <c:orientation val="minMax"/>
          <c:max val="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Req. per Row Activation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4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792004260337024"/>
          <c:y val="4.9634618133548802E-2"/>
          <c:w val="0.31349175103112109"/>
          <c:h val="0.213069673109043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main!$C$1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7C-480F-B895-523A06DA2FE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C-480F-B895-523A06DA2FE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7C-480F-B895-523A06DA2FE8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7C-480F-B895-523A06DA2FE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7C-480F-B895-523A06DA2FE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7C-480F-B895-523A06DA2FE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7C-480F-B895-523A06DA2FE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7C-480F-B895-523A06DA2FE8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77C-480F-B895-523A06DA2FE8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77C-480F-B895-523A06DA2FE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77C-480F-B895-523A06DA2FE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77C-480F-B895-523A06DA2FE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77C-480F-B895-523A06DA2FE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77C-480F-B895-523A06DA2FE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C77C-480F-B895-523A06DA2FE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77C-480F-B895-523A06DA2FE8}"/>
              </c:ext>
            </c:extLst>
          </c:dPt>
          <c:dPt>
            <c:idx val="1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77C-480F-B895-523A06DA2FE8}"/>
              </c:ext>
            </c:extLst>
          </c:dPt>
          <c:dPt>
            <c:idx val="1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C77C-480F-B895-523A06DA2FE8}"/>
              </c:ext>
            </c:extLst>
          </c:dPt>
          <c:dPt>
            <c:idx val="2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C77C-480F-B895-523A06DA2FE8}"/>
              </c:ext>
            </c:extLst>
          </c:dPt>
          <c:dPt>
            <c:idx val="2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C77C-480F-B895-523A06DA2FE8}"/>
              </c:ext>
            </c:extLst>
          </c:dPt>
          <c:dPt>
            <c:idx val="2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C77C-480F-B895-523A06DA2FE8}"/>
              </c:ext>
            </c:extLst>
          </c:dPt>
          <c:dPt>
            <c:idx val="2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C77C-480F-B895-523A06DA2FE8}"/>
              </c:ext>
            </c:extLst>
          </c:dPt>
          <c:dPt>
            <c:idx val="2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C77C-480F-B895-523A06DA2FE8}"/>
              </c:ext>
            </c:extLst>
          </c:dPt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C77C-480F-B895-523A06DA2FE8}"/>
              </c:ext>
            </c:extLst>
          </c:dPt>
          <c:dPt>
            <c:idx val="2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C77C-480F-B895-523A06DA2FE8}"/>
              </c:ext>
            </c:extLst>
          </c:dPt>
          <c:cat>
            <c:multiLvlStrRef>
              <c:f>main!$A$2:$B$29</c:f>
              <c:multiLvlStrCache>
                <c:ptCount val="28"/>
                <c:lvl>
                  <c:pt idx="0">
                    <c:v>S1M</c:v>
                  </c:pt>
                  <c:pt idx="1">
                    <c:v>S10K</c:v>
                  </c:pt>
                  <c:pt idx="2">
                    <c:v>LFM</c:v>
                  </c:pt>
                  <c:pt idx="3">
                    <c:v>MNT</c:v>
                  </c:pt>
                  <c:pt idx="4">
                    <c:v>FMNT</c:v>
                  </c:pt>
                  <c:pt idx="5">
                    <c:v>NYT</c:v>
                  </c:pt>
                  <c:pt idx="6">
                    <c:v>GST</c:v>
                  </c:pt>
                  <c:pt idx="7">
                    <c:v>GLV</c:v>
                  </c:pt>
                  <c:pt idx="8">
                    <c:v>D1B</c:v>
                  </c:pt>
                  <c:pt idx="9">
                    <c:v>GMEAN</c:v>
                  </c:pt>
                  <c:pt idx="11">
                    <c:v>B-R10K</c:v>
                  </c:pt>
                  <c:pt idx="12">
                    <c:v>B-BUN</c:v>
                  </c:pt>
                  <c:pt idx="13">
                    <c:v>B-DRG</c:v>
                  </c:pt>
                  <c:pt idx="14">
                    <c:v>B-BUD</c:v>
                  </c:pt>
                  <c:pt idx="15">
                    <c:v>B-COS</c:v>
                  </c:pt>
                  <c:pt idx="16">
                    <c:v>GMEAN</c:v>
                  </c:pt>
                  <c:pt idx="18">
                    <c:v>F-R10K</c:v>
                  </c:pt>
                  <c:pt idx="19">
                    <c:v>F-BUN</c:v>
                  </c:pt>
                  <c:pt idx="20">
                    <c:v>F-DRG</c:v>
                  </c:pt>
                  <c:pt idx="21">
                    <c:v>F-BUD</c:v>
                  </c:pt>
                  <c:pt idx="22">
                    <c:v>F-COS</c:v>
                  </c:pt>
                  <c:pt idx="23">
                    <c:v>GMEAN</c:v>
                  </c:pt>
                  <c:pt idx="25">
                    <c:v>B+1M</c:v>
                  </c:pt>
                  <c:pt idx="26">
                    <c:v>B+10K</c:v>
                  </c:pt>
                  <c:pt idx="27">
                    <c:v>GMEAN</c:v>
                  </c:pt>
                </c:lvl>
                <c:lvl>
                  <c:pt idx="0">
                    <c:v>GGNN (65-960 dimensions)</c:v>
                  </c:pt>
                  <c:pt idx="11">
                    <c:v>BVH-NN (3-dim.)</c:v>
                  </c:pt>
                  <c:pt idx="18">
                    <c:v>FLANN (3-dim.)</c:v>
                  </c:pt>
                  <c:pt idx="25">
                    <c:v>B+ (1-dim.)</c:v>
                  </c:pt>
                </c:lvl>
              </c:multiLvlStrCache>
            </c:multiLvlStrRef>
          </c:cat>
          <c:val>
            <c:numRef>
              <c:f>main!$C$2:$C$29</c:f>
              <c:numCache>
                <c:formatCode>General</c:formatCode>
                <c:ptCount val="28"/>
                <c:pt idx="0">
                  <c:v>1.2614810830000001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1.2417892509999999</c:v>
                </c:pt>
                <c:pt idx="4">
                  <c:v>1.1516038099999999</c:v>
                </c:pt>
                <c:pt idx="5">
                  <c:v>1.4624240660000001</c:v>
                </c:pt>
                <c:pt idx="6">
                  <c:v>1.2823917570000001</c:v>
                </c:pt>
                <c:pt idx="7">
                  <c:v>1.4612792370000001</c:v>
                </c:pt>
                <c:pt idx="8">
                  <c:v>1.0781723940000001</c:v>
                </c:pt>
                <c:pt idx="9">
                  <c:v>1.2482498375896429</c:v>
                </c:pt>
                <c:pt idx="11">
                  <c:v>1.5600817499999999</c:v>
                </c:pt>
                <c:pt idx="12">
                  <c:v>1.2513459069999999</c:v>
                </c:pt>
                <c:pt idx="13">
                  <c:v>1.3543902619999999</c:v>
                </c:pt>
                <c:pt idx="14">
                  <c:v>1.2163548740000001</c:v>
                </c:pt>
                <c:pt idx="15">
                  <c:v>1.3376866590000001</c:v>
                </c:pt>
                <c:pt idx="16">
                  <c:v>1.3388645739837153</c:v>
                </c:pt>
                <c:pt idx="18">
                  <c:v>1.129471363</c:v>
                </c:pt>
                <c:pt idx="19">
                  <c:v>1.1201472560000001</c:v>
                </c:pt>
                <c:pt idx="20">
                  <c:v>1.1450587329999999</c:v>
                </c:pt>
                <c:pt idx="21">
                  <c:v>1.2127194590000001</c:v>
                </c:pt>
                <c:pt idx="22">
                  <c:v>1.213796299</c:v>
                </c:pt>
                <c:pt idx="23">
                  <c:v>1.1635280360589213</c:v>
                </c:pt>
                <c:pt idx="25">
                  <c:v>1.0860000000000001</c:v>
                </c:pt>
                <c:pt idx="26">
                  <c:v>1.1859999999999999</c:v>
                </c:pt>
                <c:pt idx="27">
                  <c:v>1.1348991144590783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C77C-480F-B895-523A06DA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929068479"/>
        <c:axId val="1186731839"/>
      </c:barChart>
      <c:catAx>
        <c:axId val="92906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731839"/>
        <c:crosses val="autoZero"/>
        <c:auto val="1"/>
        <c:lblAlgn val="ctr"/>
        <c:lblOffset val="100"/>
        <c:noMultiLvlLbl val="0"/>
      </c:catAx>
      <c:valAx>
        <c:axId val="118673183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Speedup over</a:t>
                </a:r>
                <a:r>
                  <a:rPr lang="en-US" sz="1400" baseline="0" dirty="0"/>
                  <a:t> non-RT Baseline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6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main!$C$1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7C-480F-B895-523A06DA2FE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C-480F-B895-523A06DA2FE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7C-480F-B895-523A06DA2FE8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7C-480F-B895-523A06DA2FE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7C-480F-B895-523A06DA2FE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7C-480F-B895-523A06DA2FE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7C-480F-B895-523A06DA2FE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7C-480F-B895-523A06DA2FE8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77C-480F-B895-523A06DA2FE8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77C-480F-B895-523A06DA2FE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77C-480F-B895-523A06DA2FE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77C-480F-B895-523A06DA2FE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77C-480F-B895-523A06DA2FE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77C-480F-B895-523A06DA2FE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C77C-480F-B895-523A06DA2FE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77C-480F-B895-523A06DA2FE8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77C-480F-B895-523A06DA2FE8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C77C-480F-B895-523A06DA2FE8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C77C-480F-B895-523A06DA2FE8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C77C-480F-B895-523A06DA2FE8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C77C-480F-B895-523A06DA2FE8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C77C-480F-B895-523A06DA2FE8}"/>
              </c:ext>
            </c:extLst>
          </c:dPt>
          <c:dPt>
            <c:idx val="2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C77C-480F-B895-523A06DA2FE8}"/>
              </c:ext>
            </c:extLst>
          </c:dPt>
          <c:dPt>
            <c:idx val="2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C77C-480F-B895-523A06DA2FE8}"/>
              </c:ext>
            </c:extLst>
          </c:dPt>
          <c:dPt>
            <c:idx val="2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C77C-480F-B895-523A06DA2FE8}"/>
              </c:ext>
            </c:extLst>
          </c:dPt>
          <c:cat>
            <c:multiLvlStrRef>
              <c:f>main!$A$2:$B$29</c:f>
              <c:multiLvlStrCache>
                <c:ptCount val="28"/>
                <c:lvl>
                  <c:pt idx="0">
                    <c:v>S1M</c:v>
                  </c:pt>
                  <c:pt idx="1">
                    <c:v>S10K</c:v>
                  </c:pt>
                  <c:pt idx="2">
                    <c:v>LFM</c:v>
                  </c:pt>
                  <c:pt idx="3">
                    <c:v>MNT</c:v>
                  </c:pt>
                  <c:pt idx="4">
                    <c:v>FMNT</c:v>
                  </c:pt>
                  <c:pt idx="5">
                    <c:v>NYT</c:v>
                  </c:pt>
                  <c:pt idx="6">
                    <c:v>GST</c:v>
                  </c:pt>
                  <c:pt idx="7">
                    <c:v>GLV</c:v>
                  </c:pt>
                  <c:pt idx="8">
                    <c:v>D1B</c:v>
                  </c:pt>
                  <c:pt idx="9">
                    <c:v>GMEAN</c:v>
                  </c:pt>
                  <c:pt idx="11">
                    <c:v>B-R10K</c:v>
                  </c:pt>
                  <c:pt idx="12">
                    <c:v>B-BUN</c:v>
                  </c:pt>
                  <c:pt idx="13">
                    <c:v>B-DRG</c:v>
                  </c:pt>
                  <c:pt idx="14">
                    <c:v>B-BUD</c:v>
                  </c:pt>
                  <c:pt idx="15">
                    <c:v>B-COS</c:v>
                  </c:pt>
                  <c:pt idx="16">
                    <c:v>GMEAN</c:v>
                  </c:pt>
                  <c:pt idx="18">
                    <c:v>F-R10K</c:v>
                  </c:pt>
                  <c:pt idx="19">
                    <c:v>F-BUN</c:v>
                  </c:pt>
                  <c:pt idx="20">
                    <c:v>F-DRG</c:v>
                  </c:pt>
                  <c:pt idx="21">
                    <c:v>F-BUD</c:v>
                  </c:pt>
                  <c:pt idx="22">
                    <c:v>F-COS</c:v>
                  </c:pt>
                  <c:pt idx="23">
                    <c:v>GMEAN</c:v>
                  </c:pt>
                  <c:pt idx="25">
                    <c:v>B+1M</c:v>
                  </c:pt>
                  <c:pt idx="26">
                    <c:v>B+10K</c:v>
                  </c:pt>
                  <c:pt idx="27">
                    <c:v>GMEAN</c:v>
                  </c:pt>
                </c:lvl>
                <c:lvl>
                  <c:pt idx="0">
                    <c:v>GGNN (65-960 dimensions)</c:v>
                  </c:pt>
                  <c:pt idx="11">
                    <c:v>BVH-NN (3-dim.)</c:v>
                  </c:pt>
                  <c:pt idx="18">
                    <c:v>FLANN (3-dim.)</c:v>
                  </c:pt>
                  <c:pt idx="25">
                    <c:v>B+ (1-dim.)</c:v>
                  </c:pt>
                </c:lvl>
              </c:multiLvlStrCache>
            </c:multiLvlStrRef>
          </c:cat>
          <c:val>
            <c:numRef>
              <c:f>main!$C$2:$C$29</c:f>
              <c:numCache>
                <c:formatCode>General</c:formatCode>
                <c:ptCount val="28"/>
                <c:pt idx="0">
                  <c:v>1.2614810830000001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1.2417892509999999</c:v>
                </c:pt>
                <c:pt idx="4">
                  <c:v>1.1516038099999999</c:v>
                </c:pt>
                <c:pt idx="5">
                  <c:v>1.4624240660000001</c:v>
                </c:pt>
                <c:pt idx="6">
                  <c:v>1.2823917570000001</c:v>
                </c:pt>
                <c:pt idx="7">
                  <c:v>1.4612792370000001</c:v>
                </c:pt>
                <c:pt idx="8">
                  <c:v>1.0781723940000001</c:v>
                </c:pt>
                <c:pt idx="9">
                  <c:v>1.2482498375896429</c:v>
                </c:pt>
                <c:pt idx="11">
                  <c:v>1.5600817499999999</c:v>
                </c:pt>
                <c:pt idx="12">
                  <c:v>1.2513459069999999</c:v>
                </c:pt>
                <c:pt idx="13">
                  <c:v>1.3543902619999999</c:v>
                </c:pt>
                <c:pt idx="14">
                  <c:v>1.2163548740000001</c:v>
                </c:pt>
                <c:pt idx="15">
                  <c:v>1.3376866590000001</c:v>
                </c:pt>
                <c:pt idx="16">
                  <c:v>1.3388645739837153</c:v>
                </c:pt>
                <c:pt idx="18">
                  <c:v>1.129471363</c:v>
                </c:pt>
                <c:pt idx="19">
                  <c:v>1.1201472560000001</c:v>
                </c:pt>
                <c:pt idx="20">
                  <c:v>1.1450587329999999</c:v>
                </c:pt>
                <c:pt idx="21">
                  <c:v>1.2127194590000001</c:v>
                </c:pt>
                <c:pt idx="22">
                  <c:v>1.213796299</c:v>
                </c:pt>
                <c:pt idx="23">
                  <c:v>1.1635280360589213</c:v>
                </c:pt>
                <c:pt idx="25">
                  <c:v>1.0860000000000001</c:v>
                </c:pt>
                <c:pt idx="26">
                  <c:v>1.1859999999999999</c:v>
                </c:pt>
                <c:pt idx="27">
                  <c:v>1.1348991144590783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C77C-480F-B895-523A06DA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929068479"/>
        <c:axId val="1186731839"/>
      </c:barChart>
      <c:catAx>
        <c:axId val="92906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731839"/>
        <c:crosses val="autoZero"/>
        <c:auto val="1"/>
        <c:lblAlgn val="ctr"/>
        <c:lblOffset val="100"/>
        <c:noMultiLvlLbl val="0"/>
      </c:catAx>
      <c:valAx>
        <c:axId val="118673183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Speedup </a:t>
                </a:r>
                <a:r>
                  <a:rPr lang="en-US" sz="14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over non-RT Baseline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6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main!$C$1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7C-480F-B895-523A06DA2FE8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7C-480F-B895-523A06DA2FE8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7C-480F-B895-523A06DA2FE8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7C-480F-B895-523A06DA2FE8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7C-480F-B895-523A06DA2FE8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7C-480F-B895-523A06DA2FE8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7C-480F-B895-523A06DA2FE8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7C-480F-B895-523A06DA2FE8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77C-480F-B895-523A06DA2FE8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77C-480F-B895-523A06DA2FE8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77C-480F-B895-523A06DA2FE8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77C-480F-B895-523A06DA2FE8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77C-480F-B895-523A06DA2FE8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77C-480F-B895-523A06DA2FE8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C77C-480F-B895-523A06DA2FE8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77C-480F-B895-523A06DA2FE8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77C-480F-B895-523A06DA2FE8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C77C-480F-B895-523A06DA2FE8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C77C-480F-B895-523A06DA2FE8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C77C-480F-B895-523A06DA2FE8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C77C-480F-B895-523A06DA2FE8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C77C-480F-B895-523A06DA2FE8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C77C-480F-B895-523A06DA2FE8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C77C-480F-B895-523A06DA2FE8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C77C-480F-B895-523A06DA2FE8}"/>
              </c:ext>
            </c:extLst>
          </c:dPt>
          <c:cat>
            <c:multiLvlStrRef>
              <c:f>main!$A$2:$B$29</c:f>
              <c:multiLvlStrCache>
                <c:ptCount val="28"/>
                <c:lvl>
                  <c:pt idx="0">
                    <c:v>S1M</c:v>
                  </c:pt>
                  <c:pt idx="1">
                    <c:v>S10K</c:v>
                  </c:pt>
                  <c:pt idx="2">
                    <c:v>LFM</c:v>
                  </c:pt>
                  <c:pt idx="3">
                    <c:v>MNT</c:v>
                  </c:pt>
                  <c:pt idx="4">
                    <c:v>FMNT</c:v>
                  </c:pt>
                  <c:pt idx="5">
                    <c:v>NYT</c:v>
                  </c:pt>
                  <c:pt idx="6">
                    <c:v>GST</c:v>
                  </c:pt>
                  <c:pt idx="7">
                    <c:v>GLV</c:v>
                  </c:pt>
                  <c:pt idx="8">
                    <c:v>D1B</c:v>
                  </c:pt>
                  <c:pt idx="9">
                    <c:v>GMEAN</c:v>
                  </c:pt>
                  <c:pt idx="11">
                    <c:v>B-R10K</c:v>
                  </c:pt>
                  <c:pt idx="12">
                    <c:v>B-BUN</c:v>
                  </c:pt>
                  <c:pt idx="13">
                    <c:v>B-DRG</c:v>
                  </c:pt>
                  <c:pt idx="14">
                    <c:v>B-BUD</c:v>
                  </c:pt>
                  <c:pt idx="15">
                    <c:v>B-COS</c:v>
                  </c:pt>
                  <c:pt idx="16">
                    <c:v>GMEAN</c:v>
                  </c:pt>
                  <c:pt idx="18">
                    <c:v>F-R10K</c:v>
                  </c:pt>
                  <c:pt idx="19">
                    <c:v>F-BUN</c:v>
                  </c:pt>
                  <c:pt idx="20">
                    <c:v>F-DRG</c:v>
                  </c:pt>
                  <c:pt idx="21">
                    <c:v>F-BUD</c:v>
                  </c:pt>
                  <c:pt idx="22">
                    <c:v>F-COS</c:v>
                  </c:pt>
                  <c:pt idx="23">
                    <c:v>GMEAN</c:v>
                  </c:pt>
                  <c:pt idx="25">
                    <c:v>B+1M</c:v>
                  </c:pt>
                  <c:pt idx="26">
                    <c:v>B+10K</c:v>
                  </c:pt>
                  <c:pt idx="27">
                    <c:v>GMEAN</c:v>
                  </c:pt>
                </c:lvl>
                <c:lvl>
                  <c:pt idx="0">
                    <c:v>GGNN (65-960 dimensions)</c:v>
                  </c:pt>
                  <c:pt idx="11">
                    <c:v>BVH-NN (3-dim.)</c:v>
                  </c:pt>
                  <c:pt idx="18">
                    <c:v>FLANN (3-dim.)</c:v>
                  </c:pt>
                  <c:pt idx="25">
                    <c:v>B+ (1-dim.)</c:v>
                  </c:pt>
                </c:lvl>
              </c:multiLvlStrCache>
            </c:multiLvlStrRef>
          </c:cat>
          <c:val>
            <c:numRef>
              <c:f>main!$C$2:$C$29</c:f>
              <c:numCache>
                <c:formatCode>General</c:formatCode>
                <c:ptCount val="28"/>
                <c:pt idx="0">
                  <c:v>1.2614810830000001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1.2417892509999999</c:v>
                </c:pt>
                <c:pt idx="4">
                  <c:v>1.1516038099999999</c:v>
                </c:pt>
                <c:pt idx="5">
                  <c:v>1.4624240660000001</c:v>
                </c:pt>
                <c:pt idx="6">
                  <c:v>1.2823917570000001</c:v>
                </c:pt>
                <c:pt idx="7">
                  <c:v>1.4612792370000001</c:v>
                </c:pt>
                <c:pt idx="8">
                  <c:v>1.0781723940000001</c:v>
                </c:pt>
                <c:pt idx="9">
                  <c:v>1.2482498375896429</c:v>
                </c:pt>
                <c:pt idx="11">
                  <c:v>1.5600817499999999</c:v>
                </c:pt>
                <c:pt idx="12">
                  <c:v>1.2513459069999999</c:v>
                </c:pt>
                <c:pt idx="13">
                  <c:v>1.3543902619999999</c:v>
                </c:pt>
                <c:pt idx="14">
                  <c:v>1.2163548740000001</c:v>
                </c:pt>
                <c:pt idx="15">
                  <c:v>1.3376866590000001</c:v>
                </c:pt>
                <c:pt idx="16">
                  <c:v>1.3388645739837153</c:v>
                </c:pt>
                <c:pt idx="18">
                  <c:v>1.129471363</c:v>
                </c:pt>
                <c:pt idx="19">
                  <c:v>1.1201472560000001</c:v>
                </c:pt>
                <c:pt idx="20">
                  <c:v>1.1450587329999999</c:v>
                </c:pt>
                <c:pt idx="21">
                  <c:v>1.2127194590000001</c:v>
                </c:pt>
                <c:pt idx="22">
                  <c:v>1.213796299</c:v>
                </c:pt>
                <c:pt idx="23">
                  <c:v>1.1635280360589213</c:v>
                </c:pt>
                <c:pt idx="25">
                  <c:v>1.0860000000000001</c:v>
                </c:pt>
                <c:pt idx="26">
                  <c:v>1.1859999999999999</c:v>
                </c:pt>
                <c:pt idx="27">
                  <c:v>1.1348991144590783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C77C-480F-B895-523A06DA2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929068479"/>
        <c:axId val="1186731839"/>
      </c:barChart>
      <c:catAx>
        <c:axId val="929068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6731839"/>
        <c:crosses val="autoZero"/>
        <c:auto val="1"/>
        <c:lblAlgn val="ctr"/>
        <c:lblOffset val="100"/>
        <c:noMultiLvlLbl val="0"/>
      </c:catAx>
      <c:valAx>
        <c:axId val="1186731839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Speedup </a:t>
                </a:r>
                <a:r>
                  <a:rPr lang="en-US" sz="14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over non-RT Baseline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9068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area!$B$1</c:f>
              <c:strCache>
                <c:ptCount val="1"/>
                <c:pt idx="0">
                  <c:v>baseline 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area!$A$2:$A$6</c:f>
              <c:strCache>
                <c:ptCount val="5"/>
                <c:pt idx="0">
                  <c:v>Sequential</c:v>
                </c:pt>
                <c:pt idx="1">
                  <c:v>Inverter</c:v>
                </c:pt>
                <c:pt idx="2">
                  <c:v>Buffer</c:v>
                </c:pt>
                <c:pt idx="3">
                  <c:v>Logic</c:v>
                </c:pt>
                <c:pt idx="4">
                  <c:v>Total</c:v>
                </c:pt>
              </c:strCache>
            </c:strRef>
          </c:cat>
          <c:val>
            <c:numRef>
              <c:f>area!$B$2:$B$6</c:f>
            </c:numRef>
          </c:val>
          <c:extLst>
            <c:ext xmlns:c16="http://schemas.microsoft.com/office/drawing/2014/chart" uri="{C3380CC4-5D6E-409C-BE32-E72D297353CC}">
              <c16:uniqueId val="{00000000-5CE9-4B72-B6C6-F52EF1FE21A3}"/>
            </c:ext>
          </c:extLst>
        </c:ser>
        <c:ser>
          <c:idx val="1"/>
          <c:order val="1"/>
          <c:tx>
            <c:strRef>
              <c:f>area!$C$1</c:f>
              <c:strCache>
                <c:ptCount val="1"/>
                <c:pt idx="0">
                  <c:v>genrt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area!$A$2:$A$6</c:f>
              <c:strCache>
                <c:ptCount val="5"/>
                <c:pt idx="0">
                  <c:v>Sequential</c:v>
                </c:pt>
                <c:pt idx="1">
                  <c:v>Inverter</c:v>
                </c:pt>
                <c:pt idx="2">
                  <c:v>Buffer</c:v>
                </c:pt>
                <c:pt idx="3">
                  <c:v>Logic</c:v>
                </c:pt>
                <c:pt idx="4">
                  <c:v>Total</c:v>
                </c:pt>
              </c:strCache>
            </c:strRef>
          </c:cat>
          <c:val>
            <c:numRef>
              <c:f>area!$C$2:$C$6</c:f>
            </c:numRef>
          </c:val>
          <c:extLst>
            <c:ext xmlns:c16="http://schemas.microsoft.com/office/drawing/2014/chart" uri="{C3380CC4-5D6E-409C-BE32-E72D297353CC}">
              <c16:uniqueId val="{00000001-5CE9-4B72-B6C6-F52EF1FE21A3}"/>
            </c:ext>
          </c:extLst>
        </c:ser>
        <c:ser>
          <c:idx val="2"/>
          <c:order val="2"/>
          <c:tx>
            <c:strRef>
              <c:f>area!$D$1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area!$A$2:$A$6</c:f>
              <c:strCache>
                <c:ptCount val="5"/>
                <c:pt idx="0">
                  <c:v>Sequential</c:v>
                </c:pt>
                <c:pt idx="1">
                  <c:v>Inverter</c:v>
                </c:pt>
                <c:pt idx="2">
                  <c:v>Buffer</c:v>
                </c:pt>
                <c:pt idx="3">
                  <c:v>Logic</c:v>
                </c:pt>
                <c:pt idx="4">
                  <c:v>Total</c:v>
                </c:pt>
              </c:strCache>
            </c:strRef>
          </c:cat>
          <c:val>
            <c:numRef>
              <c:f>area!$D$2:$D$6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E9-4B72-B6C6-F52EF1FE21A3}"/>
            </c:ext>
          </c:extLst>
        </c:ser>
        <c:ser>
          <c:idx val="3"/>
          <c:order val="3"/>
          <c:tx>
            <c:strRef>
              <c:f>area!$E$1</c:f>
              <c:strCache>
                <c:ptCount val="1"/>
                <c:pt idx="0">
                  <c:v>HSU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area!$A$2:$A$6</c:f>
              <c:strCache>
                <c:ptCount val="5"/>
                <c:pt idx="0">
                  <c:v>Sequential</c:v>
                </c:pt>
                <c:pt idx="1">
                  <c:v>Inverter</c:v>
                </c:pt>
                <c:pt idx="2">
                  <c:v>Buffer</c:v>
                </c:pt>
                <c:pt idx="3">
                  <c:v>Logic</c:v>
                </c:pt>
                <c:pt idx="4">
                  <c:v>Total</c:v>
                </c:pt>
              </c:strCache>
            </c:strRef>
          </c:cat>
          <c:val>
            <c:numRef>
              <c:f>area!$E$2:$E$6</c:f>
              <c:numCache>
                <c:formatCode>General</c:formatCode>
                <c:ptCount val="5"/>
                <c:pt idx="0">
                  <c:v>1.7003646907610388</c:v>
                </c:pt>
                <c:pt idx="1">
                  <c:v>1.3233236347898514</c:v>
                </c:pt>
                <c:pt idx="2">
                  <c:v>2.3468104263619698</c:v>
                </c:pt>
                <c:pt idx="3">
                  <c:v>1.1751282413895068</c:v>
                </c:pt>
                <c:pt idx="4">
                  <c:v>1.3701469784377791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E9-4B72-B6C6-F52EF1FE21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845872"/>
        <c:axId val="242757632"/>
      </c:barChart>
      <c:catAx>
        <c:axId val="174845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757632"/>
        <c:crosses val="autoZero"/>
        <c:auto val="1"/>
        <c:lblAlgn val="ctr"/>
        <c:lblOffset val="100"/>
        <c:noMultiLvlLbl val="0"/>
      </c:catAx>
      <c:valAx>
        <c:axId val="242757632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Normalized Area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845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239301609038001"/>
          <c:y val="3.4769535255592642E-2"/>
          <c:w val="0.33294400699912513"/>
          <c:h val="0.1171883202099737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power!$B$1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power!$A$2:$A$5</c:f>
              <c:strCache>
                <c:ptCount val="4"/>
                <c:pt idx="0">
                  <c:v>Ray-Box</c:v>
                </c:pt>
                <c:pt idx="1">
                  <c:v>Ray-Triangle</c:v>
                </c:pt>
                <c:pt idx="2">
                  <c:v>Euclidean</c:v>
                </c:pt>
                <c:pt idx="3">
                  <c:v>Angular</c:v>
                </c:pt>
              </c:strCache>
            </c:strRef>
          </c:cat>
          <c:val>
            <c:numRef>
              <c:f>power!$B$2:$B$5</c:f>
              <c:numCache>
                <c:formatCode>General</c:formatCode>
                <c:ptCount val="4"/>
                <c:pt idx="0">
                  <c:v>74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13-4070-86D6-BFA7980AAF9A}"/>
            </c:ext>
          </c:extLst>
        </c:ser>
        <c:ser>
          <c:idx val="1"/>
          <c:order val="1"/>
          <c:tx>
            <c:strRef>
              <c:f>power!$C$1</c:f>
              <c:strCache>
                <c:ptCount val="1"/>
                <c:pt idx="0">
                  <c:v>HSU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power!$A$2:$A$5</c:f>
              <c:strCache>
                <c:ptCount val="4"/>
                <c:pt idx="0">
                  <c:v>Ray-Box</c:v>
                </c:pt>
                <c:pt idx="1">
                  <c:v>Ray-Triangle</c:v>
                </c:pt>
                <c:pt idx="2">
                  <c:v>Euclidean</c:v>
                </c:pt>
                <c:pt idx="3">
                  <c:v>Angular</c:v>
                </c:pt>
              </c:strCache>
            </c:strRef>
          </c:cat>
          <c:val>
            <c:numRef>
              <c:f>power!$C$2:$C$5</c:f>
              <c:numCache>
                <c:formatCode>General</c:formatCode>
                <c:ptCount val="4"/>
                <c:pt idx="0">
                  <c:v>84</c:v>
                </c:pt>
                <c:pt idx="1">
                  <c:v>75</c:v>
                </c:pt>
                <c:pt idx="2">
                  <c:v>79</c:v>
                </c:pt>
                <c:pt idx="3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13-4070-86D6-BFA7980AA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483744"/>
        <c:axId val="242773008"/>
      </c:barChart>
      <c:catAx>
        <c:axId val="176483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773008"/>
        <c:crosses val="autoZero"/>
        <c:auto val="1"/>
        <c:lblAlgn val="ctr"/>
        <c:lblOffset val="100"/>
        <c:noMultiLvlLbl val="0"/>
      </c:catAx>
      <c:valAx>
        <c:axId val="24277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Power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483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015002858720782"/>
          <c:y val="3.9654938240821162E-2"/>
          <c:w val="0.33294400699912513"/>
          <c:h val="0.1171883202099737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'datap-width'!$B$2</c:f>
              <c:strCache>
                <c:ptCount val="1"/>
                <c:pt idx="0">
                  <c:v>Baseline cycles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'datap-width'!$B$3:$B$11</c:f>
            </c:numRef>
          </c:val>
          <c:extLst>
            <c:ext xmlns:c16="http://schemas.microsoft.com/office/drawing/2014/chart" uri="{C3380CC4-5D6E-409C-BE32-E72D297353CC}">
              <c16:uniqueId val="{00000000-33F9-498F-B70D-1B2E34E93B97}"/>
            </c:ext>
          </c:extLst>
        </c:ser>
        <c:ser>
          <c:idx val="1"/>
          <c:order val="1"/>
          <c:tx>
            <c:strRef>
              <c:f>'datap-width'!$C$2</c:f>
              <c:strCache>
                <c:ptCount val="1"/>
                <c:pt idx="0">
                  <c:v>1x width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'datap-width'!$C$3:$C$11</c:f>
            </c:numRef>
          </c:val>
          <c:extLst>
            <c:ext xmlns:c16="http://schemas.microsoft.com/office/drawing/2014/chart" uri="{C3380CC4-5D6E-409C-BE32-E72D297353CC}">
              <c16:uniqueId val="{00000001-33F9-498F-B70D-1B2E34E93B97}"/>
            </c:ext>
          </c:extLst>
        </c:ser>
        <c:ser>
          <c:idx val="2"/>
          <c:order val="2"/>
          <c:tx>
            <c:strRef>
              <c:f>'datap-width'!$D$2</c:f>
              <c:strCache>
                <c:ptCount val="1"/>
                <c:pt idx="0">
                  <c:v>2x width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'datap-width'!$D$3:$D$11</c:f>
            </c:numRef>
          </c:val>
          <c:extLst>
            <c:ext xmlns:c16="http://schemas.microsoft.com/office/drawing/2014/chart" uri="{C3380CC4-5D6E-409C-BE32-E72D297353CC}">
              <c16:uniqueId val="{00000002-33F9-498F-B70D-1B2E34E93B97}"/>
            </c:ext>
          </c:extLst>
        </c:ser>
        <c:ser>
          <c:idx val="3"/>
          <c:order val="3"/>
          <c:tx>
            <c:strRef>
              <c:f>'datap-width'!$E$2</c:f>
              <c:strCache>
                <c:ptCount val="1"/>
                <c:pt idx="0">
                  <c:v>4x width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'datap-width'!$E$3:$E$11</c:f>
            </c:numRef>
          </c:val>
          <c:extLst>
            <c:ext xmlns:c16="http://schemas.microsoft.com/office/drawing/2014/chart" uri="{C3380CC4-5D6E-409C-BE32-E72D297353CC}">
              <c16:uniqueId val="{00000003-33F9-498F-B70D-1B2E34E93B97}"/>
            </c:ext>
          </c:extLst>
        </c:ser>
        <c:ser>
          <c:idx val="4"/>
          <c:order val="4"/>
          <c:tx>
            <c:strRef>
              <c:f>'datap-width'!$F$2</c:f>
              <c:strCache>
                <c:ptCount val="1"/>
                <c:pt idx="0">
                  <c:v>8x width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'datap-width'!$F$3:$F$11</c:f>
            </c:numRef>
          </c:val>
          <c:extLst>
            <c:ext xmlns:c16="http://schemas.microsoft.com/office/drawing/2014/chart" uri="{C3380CC4-5D6E-409C-BE32-E72D297353CC}">
              <c16:uniqueId val="{00000004-33F9-498F-B70D-1B2E34E93B97}"/>
            </c:ext>
          </c:extLst>
        </c:ser>
        <c:ser>
          <c:idx val="5"/>
          <c:order val="5"/>
          <c:tx>
            <c:strRef>
              <c:f>'datap-width'!$G$2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'datap-width'!$G$3:$G$11</c:f>
            </c:numRef>
          </c:val>
          <c:extLst>
            <c:ext xmlns:c16="http://schemas.microsoft.com/office/drawing/2014/chart" uri="{C3380CC4-5D6E-409C-BE32-E72D297353CC}">
              <c16:uniqueId val="{00000005-33F9-498F-B70D-1B2E34E93B97}"/>
            </c:ext>
          </c:extLst>
        </c:ser>
        <c:ser>
          <c:idx val="6"/>
          <c:order val="6"/>
          <c:tx>
            <c:strRef>
              <c:f>'datap-width'!$H$2</c:f>
              <c:strCache>
                <c:ptCount val="1"/>
                <c:pt idx="0">
                  <c:v>16-wide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'datap-width'!$H$3:$H$12</c:f>
              <c:numCache>
                <c:formatCode>General</c:formatCode>
                <c:ptCount val="10"/>
                <c:pt idx="0">
                  <c:v>1.2614810830000001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1.2417892509999999</c:v>
                </c:pt>
                <c:pt idx="4">
                  <c:v>1.1516038099999999</c:v>
                </c:pt>
                <c:pt idx="5">
                  <c:v>1.4624240660000001</c:v>
                </c:pt>
                <c:pt idx="6">
                  <c:v>1.2823917570000001</c:v>
                </c:pt>
                <c:pt idx="7">
                  <c:v>1.4612792370000001</c:v>
                </c:pt>
                <c:pt idx="8">
                  <c:v>1.0781723940000001</c:v>
                </c:pt>
                <c:pt idx="9">
                  <c:v>1.2482498375896429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F9-498F-B70D-1B2E34E93B97}"/>
            </c:ext>
          </c:extLst>
        </c:ser>
        <c:ser>
          <c:idx val="7"/>
          <c:order val="7"/>
          <c:tx>
            <c:strRef>
              <c:f>'datap-width'!$I$2</c:f>
              <c:strCache>
                <c:ptCount val="1"/>
                <c:pt idx="0">
                  <c:v>32-wide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'datap-width'!$I$3:$I$12</c:f>
              <c:numCache>
                <c:formatCode>General</c:formatCode>
                <c:ptCount val="10"/>
                <c:pt idx="0">
                  <c:v>1.266779536</c:v>
                </c:pt>
                <c:pt idx="1">
                  <c:v>1.1836669790000001</c:v>
                </c:pt>
                <c:pt idx="2">
                  <c:v>1.1816424720000001</c:v>
                </c:pt>
                <c:pt idx="3">
                  <c:v>1.235137857</c:v>
                </c:pt>
                <c:pt idx="4">
                  <c:v>1.1729130999999999</c:v>
                </c:pt>
                <c:pt idx="5">
                  <c:v>1.490788378</c:v>
                </c:pt>
                <c:pt idx="6">
                  <c:v>1.2963265850000001</c:v>
                </c:pt>
                <c:pt idx="7">
                  <c:v>1.4798221739999999</c:v>
                </c:pt>
                <c:pt idx="8">
                  <c:v>1.123959097</c:v>
                </c:pt>
                <c:pt idx="9">
                  <c:v>1.2642473270809056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3F9-498F-B70D-1B2E34E93B97}"/>
            </c:ext>
          </c:extLst>
        </c:ser>
        <c:ser>
          <c:idx val="8"/>
          <c:order val="8"/>
          <c:tx>
            <c:strRef>
              <c:f>'datap-width'!$J$2</c:f>
              <c:strCache>
                <c:ptCount val="1"/>
                <c:pt idx="0">
                  <c:v>64-wide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'datap-width'!$J$3:$J$12</c:f>
              <c:numCache>
                <c:formatCode>General</c:formatCode>
                <c:ptCount val="10"/>
                <c:pt idx="0">
                  <c:v>1.267671161</c:v>
                </c:pt>
                <c:pt idx="1">
                  <c:v>1.187945343</c:v>
                </c:pt>
                <c:pt idx="2">
                  <c:v>1.1843011750000001</c:v>
                </c:pt>
                <c:pt idx="3">
                  <c:v>1.2410319729999999</c:v>
                </c:pt>
                <c:pt idx="4">
                  <c:v>1.1990517570000001</c:v>
                </c:pt>
                <c:pt idx="5">
                  <c:v>1.4981640869999999</c:v>
                </c:pt>
                <c:pt idx="6">
                  <c:v>1.2890456079999999</c:v>
                </c:pt>
                <c:pt idx="7">
                  <c:v>1.4876462109999999</c:v>
                </c:pt>
                <c:pt idx="8">
                  <c:v>1.056101191</c:v>
                </c:pt>
                <c:pt idx="9">
                  <c:v>1.260833285271278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3F9-498F-B70D-1B2E34E93B97}"/>
            </c:ext>
          </c:extLst>
        </c:ser>
        <c:ser>
          <c:idx val="9"/>
          <c:order val="9"/>
          <c:tx>
            <c:strRef>
              <c:f>'datap-width'!$K$2</c:f>
              <c:strCache>
                <c:ptCount val="1"/>
                <c:pt idx="0">
                  <c:v>128-wide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'datap-width'!$A$3:$A$12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'datap-width'!$K$3:$K$12</c:f>
              <c:numCache>
                <c:formatCode>General</c:formatCode>
                <c:ptCount val="10"/>
                <c:pt idx="0">
                  <c:v>1.26686801</c:v>
                </c:pt>
                <c:pt idx="1">
                  <c:v>1.192636794</c:v>
                </c:pt>
                <c:pt idx="2">
                  <c:v>1.187359847</c:v>
                </c:pt>
                <c:pt idx="3">
                  <c:v>1.2284098649999999</c:v>
                </c:pt>
                <c:pt idx="4">
                  <c:v>1.1720061879999999</c:v>
                </c:pt>
                <c:pt idx="5">
                  <c:v>1.498389929</c:v>
                </c:pt>
                <c:pt idx="6">
                  <c:v>1.290959331</c:v>
                </c:pt>
                <c:pt idx="7">
                  <c:v>1.4917996339999999</c:v>
                </c:pt>
                <c:pt idx="8">
                  <c:v>1.094723973</c:v>
                </c:pt>
                <c:pt idx="9">
                  <c:v>1.2626825678480287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3F9-498F-B70D-1B2E34E93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84706256"/>
        <c:axId val="297222256"/>
      </c:barChart>
      <c:catAx>
        <c:axId val="48470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7222256"/>
        <c:crosses val="autoZero"/>
        <c:auto val="1"/>
        <c:lblAlgn val="ctr"/>
        <c:lblOffset val="100"/>
        <c:noMultiLvlLbl val="0"/>
      </c:catAx>
      <c:valAx>
        <c:axId val="297222256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706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274621922259717"/>
          <c:y val="0"/>
          <c:w val="0.77355518060242467"/>
          <c:h val="0.1032994313210848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L1Access!$B$2</c:f>
              <c:strCache>
                <c:ptCount val="1"/>
                <c:pt idx="0">
                  <c:v>Normalized L1D accesses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L1Access!$A$3:$A$23</c:f>
              <c:strCache>
                <c:ptCount val="21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B-R10K</c:v>
                </c:pt>
                <c:pt idx="10">
                  <c:v>B-BUN</c:v>
                </c:pt>
                <c:pt idx="11">
                  <c:v>B-DRG</c:v>
                </c:pt>
                <c:pt idx="12">
                  <c:v>B-BUD</c:v>
                </c:pt>
                <c:pt idx="13">
                  <c:v>B-COS</c:v>
                </c:pt>
                <c:pt idx="14">
                  <c:v>F-R10K</c:v>
                </c:pt>
                <c:pt idx="15">
                  <c:v>F-BUN</c:v>
                </c:pt>
                <c:pt idx="16">
                  <c:v>F-DRG</c:v>
                </c:pt>
                <c:pt idx="17">
                  <c:v>F-BUD</c:v>
                </c:pt>
                <c:pt idx="18">
                  <c:v>F-COS</c:v>
                </c:pt>
                <c:pt idx="19">
                  <c:v>B+1M</c:v>
                </c:pt>
                <c:pt idx="20">
                  <c:v>B+10K</c:v>
                </c:pt>
              </c:strCache>
            </c:strRef>
          </c:cat>
          <c:val>
            <c:numRef>
              <c:f>L1Access!$B$3:$B$23</c:f>
              <c:numCache>
                <c:formatCode>General</c:formatCode>
                <c:ptCount val="21"/>
                <c:pt idx="0">
                  <c:v>0.97162309729999996</c:v>
                </c:pt>
                <c:pt idx="1">
                  <c:v>0.98723695879999995</c:v>
                </c:pt>
                <c:pt idx="2">
                  <c:v>0.83552715109999998</c:v>
                </c:pt>
                <c:pt idx="3">
                  <c:v>0.98571039959999995</c:v>
                </c:pt>
                <c:pt idx="4">
                  <c:v>0.98200248950000002</c:v>
                </c:pt>
                <c:pt idx="5">
                  <c:v>0.98567251840000003</c:v>
                </c:pt>
                <c:pt idx="6">
                  <c:v>0.97066148360000004</c:v>
                </c:pt>
                <c:pt idx="7">
                  <c:v>0.98695829560000004</c:v>
                </c:pt>
                <c:pt idx="8">
                  <c:v>0.99389323279999997</c:v>
                </c:pt>
                <c:pt idx="9">
                  <c:v>0.57271053029999996</c:v>
                </c:pt>
                <c:pt idx="10">
                  <c:v>0.51788360010000001</c:v>
                </c:pt>
                <c:pt idx="11">
                  <c:v>0.48628554699999998</c:v>
                </c:pt>
                <c:pt idx="12">
                  <c:v>0.49657230349999998</c:v>
                </c:pt>
                <c:pt idx="13">
                  <c:v>0.53516468029999997</c:v>
                </c:pt>
                <c:pt idx="14">
                  <c:v>0.99753365969999996</c:v>
                </c:pt>
                <c:pt idx="15">
                  <c:v>0.99944781360000001</c:v>
                </c:pt>
                <c:pt idx="16">
                  <c:v>0.99896568880000003</c:v>
                </c:pt>
                <c:pt idx="17">
                  <c:v>0.99941186559999995</c:v>
                </c:pt>
                <c:pt idx="18">
                  <c:v>0.99689267150000005</c:v>
                </c:pt>
                <c:pt idx="19">
                  <c:v>0.80096932190000003</c:v>
                </c:pt>
                <c:pt idx="20">
                  <c:v>0.78351669000000002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D4-47ED-A20A-87FE0E155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1"/>
        <c:overlap val="-21"/>
        <c:axId val="81745216"/>
        <c:axId val="81743296"/>
      </c:barChart>
      <c:catAx>
        <c:axId val="8174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43296"/>
        <c:crosses val="autoZero"/>
        <c:auto val="1"/>
        <c:lblAlgn val="ctr"/>
        <c:lblOffset val="100"/>
        <c:noMultiLvlLbl val="0"/>
      </c:catAx>
      <c:valAx>
        <c:axId val="8174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Normalized</a:t>
                </a:r>
                <a:r>
                  <a:rPr lang="en-US" sz="1400" baseline="0"/>
                  <a:t> L1D Accesses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45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'pool-sweep'!$B$2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'pool-sweep'!$B$17:$B$25</c:f>
            </c:numRef>
          </c:val>
          <c:extLst>
            <c:ext xmlns:c16="http://schemas.microsoft.com/office/drawing/2014/chart" uri="{C3380CC4-5D6E-409C-BE32-E72D297353CC}">
              <c16:uniqueId val="{00000000-705D-473A-9ABE-63E6E66F19C8}"/>
            </c:ext>
          </c:extLst>
        </c:ser>
        <c:ser>
          <c:idx val="1"/>
          <c:order val="1"/>
          <c:tx>
            <c:strRef>
              <c:f>'pool-sweep'!$C$2</c:f>
              <c:strCache>
                <c:ptCount val="1"/>
                <c:pt idx="0">
                  <c:v>QV100_RT-SASS-VISUAL-LIM_CTA_5k-1_RT_POOL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'pool-sweep'!$C$17:$C$25</c:f>
            </c:numRef>
          </c:val>
          <c:extLst>
            <c:ext xmlns:c16="http://schemas.microsoft.com/office/drawing/2014/chart" uri="{C3380CC4-5D6E-409C-BE32-E72D297353CC}">
              <c16:uniqueId val="{00000001-705D-473A-9ABE-63E6E66F19C8}"/>
            </c:ext>
          </c:extLst>
        </c:ser>
        <c:ser>
          <c:idx val="2"/>
          <c:order val="2"/>
          <c:tx>
            <c:strRef>
              <c:f>'pool-sweep'!$D$2</c:f>
              <c:strCache>
                <c:ptCount val="1"/>
                <c:pt idx="0">
                  <c:v>QV100_RT-SASS-VISUAL-LIM_CTA_5k-4_RT_POOL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'pool-sweep'!$D$17:$D$25</c:f>
            </c:numRef>
          </c:val>
          <c:extLst>
            <c:ext xmlns:c16="http://schemas.microsoft.com/office/drawing/2014/chart" uri="{C3380CC4-5D6E-409C-BE32-E72D297353CC}">
              <c16:uniqueId val="{00000002-705D-473A-9ABE-63E6E66F19C8}"/>
            </c:ext>
          </c:extLst>
        </c:ser>
        <c:ser>
          <c:idx val="3"/>
          <c:order val="3"/>
          <c:tx>
            <c:strRef>
              <c:f>'pool-sweep'!$E$2</c:f>
              <c:strCache>
                <c:ptCount val="1"/>
                <c:pt idx="0">
                  <c:v>QV100_RT-SASS-VISUAL-LIM_CTA_5k-8_RT_POOL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'pool-sweep'!$E$17:$E$25</c:f>
            </c:numRef>
          </c:val>
          <c:extLst>
            <c:ext xmlns:c16="http://schemas.microsoft.com/office/drawing/2014/chart" uri="{C3380CC4-5D6E-409C-BE32-E72D297353CC}">
              <c16:uniqueId val="{00000003-705D-473A-9ABE-63E6E66F19C8}"/>
            </c:ext>
          </c:extLst>
        </c:ser>
        <c:ser>
          <c:idx val="4"/>
          <c:order val="4"/>
          <c:tx>
            <c:strRef>
              <c:f>'pool-sweep'!$F$2</c:f>
              <c:strCache>
                <c:ptCount val="1"/>
                <c:pt idx="0">
                  <c:v>QV100_RT-SASS-VISUAL-LIM_CTA_5k-32_RT_POOL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'pool-sweep'!$F$17:$F$25</c:f>
            </c:numRef>
          </c:val>
          <c:extLst>
            <c:ext xmlns:c16="http://schemas.microsoft.com/office/drawing/2014/chart" uri="{C3380CC4-5D6E-409C-BE32-E72D297353CC}">
              <c16:uniqueId val="{00000004-705D-473A-9ABE-63E6E66F19C8}"/>
            </c:ext>
          </c:extLst>
        </c:ser>
        <c:ser>
          <c:idx val="5"/>
          <c:order val="5"/>
          <c:tx>
            <c:strRef>
              <c:f>'pool-sweep'!$G$2</c:f>
              <c:strCache>
                <c:ptCount val="1"/>
                <c:pt idx="0">
                  <c:v>QV100_RT-SASS-VISUAL-LIM_CTA_5k-64_RT_POOL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'pool-sweep'!$G$17:$G$25</c:f>
            </c:numRef>
          </c:val>
          <c:extLst>
            <c:ext xmlns:c16="http://schemas.microsoft.com/office/drawing/2014/chart" uri="{C3380CC4-5D6E-409C-BE32-E72D297353CC}">
              <c16:uniqueId val="{00000005-705D-473A-9ABE-63E6E66F19C8}"/>
            </c:ext>
          </c:extLst>
        </c:ser>
        <c:ser>
          <c:idx val="6"/>
          <c:order val="6"/>
          <c:tx>
            <c:strRef>
              <c:f>'pool-sweep'!$H$2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'pool-sweep'!$H$17:$H$26</c:f>
              <c:numCache>
                <c:formatCode>General</c:formatCode>
                <c:ptCount val="10"/>
                <c:pt idx="0">
                  <c:v>0.28934766090000003</c:v>
                </c:pt>
                <c:pt idx="1">
                  <c:v>1.16717874</c:v>
                </c:pt>
                <c:pt idx="2">
                  <c:v>1.130205481</c:v>
                </c:pt>
                <c:pt idx="3">
                  <c:v>0.29307545600000001</c:v>
                </c:pt>
                <c:pt idx="4">
                  <c:v>0.2608532381</c:v>
                </c:pt>
                <c:pt idx="5">
                  <c:v>0.66294683659999998</c:v>
                </c:pt>
                <c:pt idx="6">
                  <c:v>0.358305084</c:v>
                </c:pt>
                <c:pt idx="7">
                  <c:v>0.58109519489999995</c:v>
                </c:pt>
                <c:pt idx="8">
                  <c:v>0.27105665169999998</c:v>
                </c:pt>
                <c:pt idx="9">
                  <c:v>0.46870897918511822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5D-473A-9ABE-63E6E66F19C8}"/>
            </c:ext>
          </c:extLst>
        </c:ser>
        <c:ser>
          <c:idx val="7"/>
          <c:order val="7"/>
          <c:tx>
            <c:strRef>
              <c:f>'pool-sweep'!$I$2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'pool-sweep'!$I$17:$I$26</c:f>
              <c:numCache>
                <c:formatCode>General</c:formatCode>
                <c:ptCount val="10"/>
                <c:pt idx="0">
                  <c:v>0.96085347310000002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0.92176249040000002</c:v>
                </c:pt>
                <c:pt idx="4">
                  <c:v>0.88333278959999995</c:v>
                </c:pt>
                <c:pt idx="5">
                  <c:v>1.403877896</c:v>
                </c:pt>
                <c:pt idx="6">
                  <c:v>1.096859332</c:v>
                </c:pt>
                <c:pt idx="7">
                  <c:v>1.346881977</c:v>
                </c:pt>
                <c:pt idx="8">
                  <c:v>0.85283704149999995</c:v>
                </c:pt>
                <c:pt idx="9">
                  <c:v>1.074550886904694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05D-473A-9ABE-63E6E66F19C8}"/>
            </c:ext>
          </c:extLst>
        </c:ser>
        <c:ser>
          <c:idx val="8"/>
          <c:order val="8"/>
          <c:tx>
            <c:strRef>
              <c:f>'pool-sweep'!$J$2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'pool-sweep'!$J$17:$J$26</c:f>
              <c:numCache>
                <c:formatCode>General</c:formatCode>
                <c:ptCount val="10"/>
                <c:pt idx="0">
                  <c:v>1.2614810830000001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1.2417892509999999</c:v>
                </c:pt>
                <c:pt idx="4">
                  <c:v>1.1516038099999999</c:v>
                </c:pt>
                <c:pt idx="5">
                  <c:v>1.4624240660000001</c:v>
                </c:pt>
                <c:pt idx="6">
                  <c:v>1.2823917570000001</c:v>
                </c:pt>
                <c:pt idx="7">
                  <c:v>1.4612792370000001</c:v>
                </c:pt>
                <c:pt idx="8">
                  <c:v>1.0781723940000001</c:v>
                </c:pt>
                <c:pt idx="9">
                  <c:v>1.2482498375896429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05D-473A-9ABE-63E6E66F19C8}"/>
            </c:ext>
          </c:extLst>
        </c:ser>
        <c:ser>
          <c:idx val="9"/>
          <c:order val="9"/>
          <c:tx>
            <c:strRef>
              <c:f>'pool-sweep'!$K$2</c:f>
              <c:strCache>
                <c:ptCount val="1"/>
                <c:pt idx="0">
                  <c:v>32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'pool-sweep'!$K$17:$K$26</c:f>
              <c:numCache>
                <c:formatCode>General</c:formatCode>
                <c:ptCount val="10"/>
                <c:pt idx="0">
                  <c:v>1.0389344730000001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1.018492857</c:v>
                </c:pt>
                <c:pt idx="4">
                  <c:v>1.0122373920000001</c:v>
                </c:pt>
                <c:pt idx="5">
                  <c:v>1.4483616130000001</c:v>
                </c:pt>
                <c:pt idx="6">
                  <c:v>0.99971324920000004</c:v>
                </c:pt>
                <c:pt idx="7">
                  <c:v>1.465383551</c:v>
                </c:pt>
                <c:pt idx="8">
                  <c:v>1.113910145</c:v>
                </c:pt>
                <c:pt idx="9">
                  <c:v>1.1491377758381942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05D-473A-9ABE-63E6E66F19C8}"/>
            </c:ext>
          </c:extLst>
        </c:ser>
        <c:ser>
          <c:idx val="10"/>
          <c:order val="10"/>
          <c:tx>
            <c:strRef>
              <c:f>'pool-sweep'!$L$2</c:f>
              <c:strCache>
                <c:ptCount val="1"/>
                <c:pt idx="0">
                  <c:v>64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'pool-sweep'!$A$17:$A$26</c:f>
              <c:strCache>
                <c:ptCount val="10"/>
                <c:pt idx="0">
                  <c:v>S1M</c:v>
                </c:pt>
                <c:pt idx="1">
                  <c:v>S10K</c:v>
                </c:pt>
                <c:pt idx="2">
                  <c:v>LFM</c:v>
                </c:pt>
                <c:pt idx="3">
                  <c:v>MNT</c:v>
                </c:pt>
                <c:pt idx="4">
                  <c:v>FMNT</c:v>
                </c:pt>
                <c:pt idx="5">
                  <c:v>NYT</c:v>
                </c:pt>
                <c:pt idx="6">
                  <c:v>GST</c:v>
                </c:pt>
                <c:pt idx="7">
                  <c:v>GLV</c:v>
                </c:pt>
                <c:pt idx="8">
                  <c:v>D1B</c:v>
                </c:pt>
                <c:pt idx="9">
                  <c:v>GMEAN</c:v>
                </c:pt>
              </c:strCache>
            </c:strRef>
          </c:cat>
          <c:val>
            <c:numRef>
              <c:f>'pool-sweep'!$L$17:$L$26</c:f>
              <c:numCache>
                <c:formatCode>General</c:formatCode>
                <c:ptCount val="10"/>
                <c:pt idx="0">
                  <c:v>1.0389344730000001</c:v>
                </c:pt>
                <c:pt idx="1">
                  <c:v>1.1740097869999999</c:v>
                </c:pt>
                <c:pt idx="2">
                  <c:v>1.175695215</c:v>
                </c:pt>
                <c:pt idx="3">
                  <c:v>1.028873548</c:v>
                </c:pt>
                <c:pt idx="4">
                  <c:v>1.005664342</c:v>
                </c:pt>
                <c:pt idx="5">
                  <c:v>1.4483616130000001</c:v>
                </c:pt>
                <c:pt idx="6">
                  <c:v>0.99971324920000004</c:v>
                </c:pt>
                <c:pt idx="7">
                  <c:v>1.465383551</c:v>
                </c:pt>
                <c:pt idx="8">
                  <c:v>1.113910145</c:v>
                </c:pt>
                <c:pt idx="9">
                  <c:v>1.1496008257108115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5D-473A-9ABE-63E6E66F19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8581456"/>
        <c:axId val="164374048"/>
      </c:barChart>
      <c:catAx>
        <c:axId val="22858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74048"/>
        <c:crosses val="autoZero"/>
        <c:auto val="1"/>
        <c:lblAlgn val="ctr"/>
        <c:lblOffset val="100"/>
        <c:noMultiLvlLbl val="0"/>
      </c:catAx>
      <c:valAx>
        <c:axId val="164374048"/>
        <c:scaling>
          <c:orientation val="minMax"/>
          <c:max val="1.8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581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99796-2803-4106-87A5-C8668F578A5D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7C15B-4409-4296-8E74-5D2AE875E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30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3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82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68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4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0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1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1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8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22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33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00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61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22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5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0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4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A7607E-0B69-7042-8E26-D319E7C241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1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DC634B-A375-1F43-86DB-ACAFF996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580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7895A1-74AC-4A45-95B2-10B6DA3BB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2369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DA3F47-456E-9E4F-B886-83557C15F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68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CA8C401-C8E4-754B-B3A5-3E095567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066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D2BA07-7CB8-E14F-8E24-3DAFEB3C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593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2D6B0AF-7A65-0643-9BB2-70425E09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824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DBDD2C-9BBA-CC44-97ED-E09645120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775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60D941-1465-1D4A-A847-2D1234C8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113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D8470-6707-634E-83EB-0AE05382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124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6D216B-E0D3-4D4A-9F8D-114C96758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915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A7607E-0B69-7042-8E26-D319E7C24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872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3A567-3D58-2F44-803E-CF1742FF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88" y="5739523"/>
            <a:ext cx="5061844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6046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4D2F-F17A-B040-9E4F-AFE7D251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29637"/>
            <a:ext cx="10515599" cy="1043354"/>
          </a:xfrm>
        </p:spPr>
        <p:txBody>
          <a:bodyPr/>
          <a:lstStyle>
            <a:lvl1pPr>
              <a:defRPr>
                <a:latin typeface="Acumin Pro Condensed Semibold" panose="020B0706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407944"/>
            <a:ext cx="838200" cy="450057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cumin Pro Semibold" panose="020B0504020202020204"/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2ED185-A020-D524-F07C-2A702ADADD26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i="0" dirty="0">
                <a:solidFill>
                  <a:schemeClr val="bg1"/>
                </a:solidFill>
                <a:latin typeface="Acumin Pro Semibold"/>
              </a:rPr>
              <a:t>Extending GPU Ray-Tracing Units for Hierarchical Search Acceleration</a:t>
            </a:r>
          </a:p>
        </p:txBody>
      </p:sp>
      <p:pic>
        <p:nvPicPr>
          <p:cNvPr id="9" name="Picture 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56514BDE-79EC-3B38-599D-AEA947521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" y="6474620"/>
            <a:ext cx="1704415" cy="3050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B2AC-9DCA-D25F-83F0-204345BB43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07272"/>
            <a:ext cx="10515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 marL="685800" indent="-228600">
              <a:buFont typeface="Wingdings" panose="05000000000000000000" pitchFamily="2" charset="2"/>
              <a:buChar char="§"/>
              <a:defRPr sz="18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 marL="2057400" indent="-2286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5241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317A5CF-E52C-8A36-58FE-7CED3FAE08B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53800" y="6407944"/>
            <a:ext cx="838200" cy="450057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cumin Pro Semibold" panose="020B0504020202020204"/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FAE8-B48A-AF1E-DA7C-01184C886547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i="0" dirty="0">
                <a:solidFill>
                  <a:schemeClr val="bg1"/>
                </a:solidFill>
                <a:latin typeface="Acumin Pro Semibold"/>
              </a:rPr>
              <a:t>Extending GPU Ray-Tracing Units for Hierarchical Search Acceleration</a:t>
            </a:r>
          </a:p>
        </p:txBody>
      </p:sp>
    </p:spTree>
    <p:extLst>
      <p:ext uri="{BB962C8B-B14F-4D97-AF65-F5344CB8AC3E}">
        <p14:creationId xmlns:p14="http://schemas.microsoft.com/office/powerpoint/2010/main" val="261674393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BE8616-EC56-F9EF-C9F5-B4C357C967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53800" y="6407944"/>
            <a:ext cx="838200" cy="450057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cumin Pro Semibold" panose="020B0504020202020204"/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F39CC9-4412-68D2-D52B-1CBC3A3584B9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i="0" dirty="0">
                <a:solidFill>
                  <a:schemeClr val="bg1"/>
                </a:solidFill>
                <a:latin typeface="Acumin Pro Semibold"/>
              </a:rPr>
              <a:t>Extending GPU Ray-Tracing Units for Hierarchical Search Acceleration</a:t>
            </a:r>
          </a:p>
        </p:txBody>
      </p:sp>
    </p:spTree>
    <p:extLst>
      <p:ext uri="{BB962C8B-B14F-4D97-AF65-F5344CB8AC3E}">
        <p14:creationId xmlns:p14="http://schemas.microsoft.com/office/powerpoint/2010/main" val="23271349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B7C6C2-F4FD-F935-1047-4487FD72390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53800" y="6407944"/>
            <a:ext cx="838200" cy="450057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cumin Pro Semibold" panose="020B0504020202020204"/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E52111D-C9E2-09F0-5759-34C01491FDF6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i="0" dirty="0">
                <a:solidFill>
                  <a:schemeClr val="bg1"/>
                </a:solidFill>
                <a:latin typeface="Acumin Pro Semibold"/>
              </a:rPr>
              <a:t>Extending GPU Ray-Tracing Units for Hierarchical Search Acceleration</a:t>
            </a:r>
          </a:p>
        </p:txBody>
      </p:sp>
    </p:spTree>
    <p:extLst>
      <p:ext uri="{BB962C8B-B14F-4D97-AF65-F5344CB8AC3E}">
        <p14:creationId xmlns:p14="http://schemas.microsoft.com/office/powerpoint/2010/main" val="23058147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C8FC12-15D2-BD7A-4CBF-5DD7EEE8EA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353800" y="6407944"/>
            <a:ext cx="838200" cy="450057"/>
          </a:xfrm>
        </p:spPr>
        <p:txBody>
          <a:bodyPr anchor="ctr"/>
          <a:lstStyle>
            <a:lvl1pPr algn="ctr">
              <a:defRPr sz="1600">
                <a:solidFill>
                  <a:schemeClr val="bg1"/>
                </a:solidFill>
                <a:latin typeface="Acumin Pro Semibold" panose="020B0504020202020204"/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BC0B25-DA38-6819-6E9F-29B34C5ED933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0" i="0" dirty="0">
                <a:solidFill>
                  <a:schemeClr val="bg1"/>
                </a:solidFill>
                <a:latin typeface="Acumin Pro Semibold"/>
              </a:rPr>
              <a:t>Extending GPU Ray-Tracing Units for Hierarchical Search Acceleration</a:t>
            </a:r>
          </a:p>
        </p:txBody>
      </p:sp>
    </p:spTree>
    <p:extLst>
      <p:ext uri="{BB962C8B-B14F-4D97-AF65-F5344CB8AC3E}">
        <p14:creationId xmlns:p14="http://schemas.microsoft.com/office/powerpoint/2010/main" val="423965047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C0BB7-28CB-1045-A186-168990E0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84" y="5739523"/>
            <a:ext cx="5061853" cy="535961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4236841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CAFF-04F4-A34D-B7B6-EBED6965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29107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57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93FA26-12F4-CD44-AD60-93B33EC5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8575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1D55B3-DE62-9744-8A1E-84A97FEB1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607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7895D7-4D6B-AC47-9963-88D20F29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894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6456-EFF1-AF89-28F7-3D4A6920E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4D3F7-E9EF-3042-B534-31D5C54C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6800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569038-3B49-82E5-3BEF-CB76B33A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AC00-4677-4DFB-FF37-314D3A26B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ED7E3-15CE-6990-56F9-E3124981D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226BEE-DAC6-45D7-8C0B-50B9D1B7175F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FD4C2-4B38-4E69-EDB7-EDCD15F9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2513F-C572-2AAB-8320-A65012957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E4237-112A-4776-891C-F468CA485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6F94B-5839-27A3-2B6C-8458388865D5}"/>
              </a:ext>
            </a:extLst>
          </p:cNvPr>
          <p:cNvSpPr/>
          <p:nvPr userDrawn="1"/>
        </p:nvSpPr>
        <p:spPr>
          <a:xfrm>
            <a:off x="0" y="6353982"/>
            <a:ext cx="12192000" cy="5040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AAEDE-E69E-44E7-99F9-21B90C2CC2E6}"/>
              </a:ext>
            </a:extLst>
          </p:cNvPr>
          <p:cNvSpPr/>
          <p:nvPr userDrawn="1"/>
        </p:nvSpPr>
        <p:spPr>
          <a:xfrm>
            <a:off x="0" y="6353982"/>
            <a:ext cx="12192000" cy="45719"/>
          </a:xfrm>
          <a:prstGeom prst="rect">
            <a:avLst/>
          </a:prstGeom>
          <a:solidFill>
            <a:srgbClr val="CEB888"/>
          </a:solidFill>
          <a:ln>
            <a:solidFill>
              <a:srgbClr val="CEB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5DBA177D-C20F-6F8D-7890-C5FCDD15146D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" y="6474620"/>
            <a:ext cx="1704415" cy="3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3" r:id="rId6"/>
    <p:sldLayoutId id="2147483675" r:id="rId7"/>
    <p:sldLayoutId id="2147483676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72" r:id="rId22"/>
    <p:sldLayoutId id="2147483674" r:id="rId23"/>
    <p:sldLayoutId id="2147483671" r:id="rId24"/>
    <p:sldLayoutId id="2147483677" r:id="rId25"/>
  </p:sldLayoutIdLst>
  <p:hf hdr="0" ft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545690"/>
            <a:ext cx="7763458" cy="3148781"/>
          </a:xfrm>
        </p:spPr>
        <p:txBody>
          <a:bodyPr/>
          <a:lstStyle/>
          <a:p>
            <a:r>
              <a:rPr lang="en-US" b="1" i="1" dirty="0">
                <a:latin typeface="Acumin Pro Condensed Semibold" panose="020B0706020202020204" pitchFamily="34" charset="0"/>
              </a:rPr>
              <a:t>Extending GPU Ray-Tracing Units for Hierarchical Search Acceleration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7657" y="3950138"/>
            <a:ext cx="7763458" cy="449263"/>
          </a:xfrm>
        </p:spPr>
        <p:txBody>
          <a:bodyPr/>
          <a:lstStyle/>
          <a:p>
            <a:r>
              <a:rPr lang="en-US" dirty="0"/>
              <a:t>Aaron Barnes</a:t>
            </a:r>
            <a:r>
              <a:rPr lang="en-US" b="0" dirty="0"/>
              <a:t>, </a:t>
            </a:r>
            <a:r>
              <a:rPr lang="en-US" b="0" dirty="0" err="1"/>
              <a:t>Fangjia</a:t>
            </a:r>
            <a:r>
              <a:rPr lang="en-US" b="0" dirty="0"/>
              <a:t> Shen, Timothy G. Rogers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73FBA-04F5-42B3-F78B-261E9AF2D117}"/>
              </a:ext>
            </a:extLst>
          </p:cNvPr>
          <p:cNvSpPr txBox="1"/>
          <p:nvPr/>
        </p:nvSpPr>
        <p:spPr>
          <a:xfrm>
            <a:off x="10817941" y="6488668"/>
            <a:ext cx="137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cumin Pro Semibold" panose="020B0504020202020204"/>
              </a:rPr>
              <a:t>MICRO 2024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AEBE-60AB-FB25-039B-25AEB7559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Volume Hierarchy (BVH)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902AE-47CF-EE6F-4411-52F64644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6C9AA2-98F4-72D5-24B6-250EA3EBE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7795" y="1406525"/>
            <a:ext cx="7316409" cy="4351338"/>
          </a:xfrm>
        </p:spPr>
      </p:pic>
    </p:spTree>
    <p:extLst>
      <p:ext uri="{BB962C8B-B14F-4D97-AF65-F5344CB8AC3E}">
        <p14:creationId xmlns:p14="http://schemas.microsoft.com/office/powerpoint/2010/main" val="1756642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FE863-72E9-6650-F20D-A01D1F19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Interface: Baseline RT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A003A9-2695-E1A5-603A-9B79834B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62A9B558-8C00-E7FA-4F84-CDA316D91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61771"/>
            <a:ext cx="2701949" cy="1039211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A42372AA-5F05-0966-76E5-6708CBF8F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2" y="2649314"/>
            <a:ext cx="2152506" cy="885602"/>
          </a:xfrm>
          <a:prstGeom prst="rect">
            <a:avLst/>
          </a:prstGeom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A2BEACD6-550A-5C6D-1045-11D087D4F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1847851"/>
            <a:ext cx="1374775" cy="601663"/>
          </a:xfrm>
          <a:prstGeom prst="rect">
            <a:avLst/>
          </a:prstGeom>
          <a:solidFill>
            <a:srgbClr val="A8D0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064AFC9D-16E9-D1B1-2BCF-9E5B9DF79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1847851"/>
            <a:ext cx="1374775" cy="60166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B7F9A8A9-B540-421A-33FA-601D6DE5E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1925639"/>
            <a:ext cx="1335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Ray Generation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06D9669-22CC-5ECB-CC76-D4FEAA9AF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5" y="2141539"/>
            <a:ext cx="11445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(RG)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Line 42">
            <a:extLst>
              <a:ext uri="{FF2B5EF4-FFF2-40B4-BE49-F238E27FC236}">
                <a16:creationId xmlns:a16="http://schemas.microsoft.com/office/drawing/2014/main" id="{7544E259-7005-B14D-2BFF-CC6A81397B6F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147889"/>
            <a:ext cx="8826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3">
            <a:extLst>
              <a:ext uri="{FF2B5EF4-FFF2-40B4-BE49-F238E27FC236}">
                <a16:creationId xmlns:a16="http://schemas.microsoft.com/office/drawing/2014/main" id="{C65C8044-56BF-9817-9E97-1D47844BE3B1}"/>
              </a:ext>
            </a:extLst>
          </p:cNvPr>
          <p:cNvSpPr>
            <a:spLocks/>
          </p:cNvSpPr>
          <p:nvPr/>
        </p:nvSpPr>
        <p:spPr bwMode="auto">
          <a:xfrm>
            <a:off x="7202488" y="2103439"/>
            <a:ext cx="88900" cy="88900"/>
          </a:xfrm>
          <a:custGeom>
            <a:avLst/>
            <a:gdLst>
              <a:gd name="T0" fmla="*/ 0 w 56"/>
              <a:gd name="T1" fmla="*/ 0 h 56"/>
              <a:gd name="T2" fmla="*/ 56 w 56"/>
              <a:gd name="T3" fmla="*/ 28 h 56"/>
              <a:gd name="T4" fmla="*/ 0 w 56"/>
              <a:gd name="T5" fmla="*/ 56 h 56"/>
              <a:gd name="T6" fmla="*/ 0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0" y="0"/>
                </a:moveTo>
                <a:lnTo>
                  <a:pt x="56" y="28"/>
                </a:lnTo>
                <a:lnTo>
                  <a:pt x="0" y="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4EB6C9B8-B447-9706-3DCC-9129CFEF7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2041526"/>
            <a:ext cx="768350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B8F5D776-9957-18A4-1C8F-DE214F4A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963" y="20351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TraceRay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58">
            <a:extLst>
              <a:ext uri="{FF2B5EF4-FFF2-40B4-BE49-F238E27FC236}">
                <a16:creationId xmlns:a16="http://schemas.microsoft.com/office/drawing/2014/main" id="{B2328C2D-835F-FB86-CC48-913D83460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2543176"/>
            <a:ext cx="207963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" name="Picture 8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31D33A1-20AC-8329-B104-D77288742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" y="3904693"/>
            <a:ext cx="2914638" cy="77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6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  <p:bldP spid="52" grpId="0" animBg="1"/>
      <p:bldP spid="53" grpId="0" animBg="1"/>
      <p:bldP spid="54" grpId="0" animBg="1"/>
      <p:bldP spid="55" grpId="0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56260-96EA-2871-4BB7-0CE88A203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7EBA-1A76-3A65-DD87-64EFDDCF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Interface: Baseline RT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B3DBB-5471-E067-01E8-3DB5BC32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892B48E-3F36-61E5-9284-894C1679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61771"/>
            <a:ext cx="2701949" cy="1039211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E806EA3-564B-4132-FCDB-43DA828E5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2" y="2649314"/>
            <a:ext cx="2152506" cy="885602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0478654-A319-0768-2C6C-04F51E9D6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" y="3904693"/>
            <a:ext cx="2914638" cy="774808"/>
          </a:xfrm>
          <a:prstGeom prst="rect">
            <a:avLst/>
          </a:prstGeom>
        </p:spPr>
      </p:pic>
      <p:sp>
        <p:nvSpPr>
          <p:cNvPr id="14" name="AutoShape 3">
            <a:extLst>
              <a:ext uri="{FF2B5EF4-FFF2-40B4-BE49-F238E27FC236}">
                <a16:creationId xmlns:a16="http://schemas.microsoft.com/office/drawing/2014/main" id="{26957017-CE18-31F2-2772-7650508DC2E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938713" y="1420813"/>
            <a:ext cx="62198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20767D72-4605-2BAD-BB93-157023427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6" y="1847851"/>
            <a:ext cx="1374775" cy="601663"/>
          </a:xfrm>
          <a:prstGeom prst="rect">
            <a:avLst/>
          </a:prstGeom>
          <a:solidFill>
            <a:srgbClr val="A8D0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25419A97-2D56-AAB3-43BC-7E9EDB3C8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6" y="1847851"/>
            <a:ext cx="1374775" cy="60166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D9184898-8BB1-7934-87EA-BEF8D3AF1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1925638"/>
            <a:ext cx="1335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Ray Generation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CA71BCB7-D6AC-F084-F928-EFA87CEBA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6" y="2141538"/>
            <a:ext cx="11445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(RG)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B292503-76EE-8629-3A0E-C0B51C216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1847851"/>
            <a:ext cx="1374775" cy="100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507B297-E46C-4BDC-2194-CD37D3BCF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1847851"/>
            <a:ext cx="1374775" cy="100171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B5037B11-BFB3-6DEA-C8D0-2CAB94A93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63" y="2019301"/>
            <a:ext cx="1231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traversal &amp;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847F2418-3FAD-2967-9289-64A3237B7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235201"/>
            <a:ext cx="342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01DBBEBE-2E58-DA82-F8C0-FC6A8D85D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826" y="2235201"/>
            <a:ext cx="152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F230CA5E-0E7E-4B02-4632-17CDD0002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1" y="2235201"/>
            <a:ext cx="561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AABB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7A908FD4-721F-0D38-D9E8-3BC95D64D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449513"/>
            <a:ext cx="1363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intersection test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0B80D168-CAD2-968E-FC29-6295DB83D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251201"/>
            <a:ext cx="1374775" cy="601663"/>
          </a:xfrm>
          <a:prstGeom prst="rect">
            <a:avLst/>
          </a:prstGeom>
          <a:solidFill>
            <a:srgbClr val="A8D0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11F23BBD-F3A0-A8CF-DC5C-7B18CC0A1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251201"/>
            <a:ext cx="1374775" cy="60166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2E9C181A-EA46-E053-92D4-48526CD9D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3332163"/>
            <a:ext cx="1068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C640953A-B377-827B-ABCA-02AA25B16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3546476"/>
            <a:ext cx="1058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(IS)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Line 42">
            <a:extLst>
              <a:ext uri="{FF2B5EF4-FFF2-40B4-BE49-F238E27FC236}">
                <a16:creationId xmlns:a16="http://schemas.microsoft.com/office/drawing/2014/main" id="{59CA469F-3757-4C43-620A-C8C3F9B62C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1" y="2147888"/>
            <a:ext cx="8826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3">
            <a:extLst>
              <a:ext uri="{FF2B5EF4-FFF2-40B4-BE49-F238E27FC236}">
                <a16:creationId xmlns:a16="http://schemas.microsoft.com/office/drawing/2014/main" id="{976154DB-DF00-F36C-F78E-D7E718593751}"/>
              </a:ext>
            </a:extLst>
          </p:cNvPr>
          <p:cNvSpPr>
            <a:spLocks/>
          </p:cNvSpPr>
          <p:nvPr/>
        </p:nvSpPr>
        <p:spPr bwMode="auto">
          <a:xfrm>
            <a:off x="7202488" y="2103438"/>
            <a:ext cx="88900" cy="88900"/>
          </a:xfrm>
          <a:custGeom>
            <a:avLst/>
            <a:gdLst>
              <a:gd name="T0" fmla="*/ 0 w 56"/>
              <a:gd name="T1" fmla="*/ 0 h 56"/>
              <a:gd name="T2" fmla="*/ 56 w 56"/>
              <a:gd name="T3" fmla="*/ 28 h 56"/>
              <a:gd name="T4" fmla="*/ 0 w 56"/>
              <a:gd name="T5" fmla="*/ 56 h 56"/>
              <a:gd name="T6" fmla="*/ 0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0" y="0"/>
                </a:moveTo>
                <a:lnTo>
                  <a:pt x="56" y="28"/>
                </a:lnTo>
                <a:lnTo>
                  <a:pt x="0" y="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820F7FF0-ED97-5DCC-683A-FE15E9388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2041526"/>
            <a:ext cx="768350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2C8947BC-76ED-70AF-9D87-C5EA06EA5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963" y="20351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TraceRay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Line 46">
            <a:extLst>
              <a:ext uri="{FF2B5EF4-FFF2-40B4-BE49-F238E27FC236}">
                <a16:creationId xmlns:a16="http://schemas.microsoft.com/office/drawing/2014/main" id="{94A7B8D3-45C5-664D-DB91-B869E229A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8776" y="2849563"/>
            <a:ext cx="0" cy="322263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47">
            <a:extLst>
              <a:ext uri="{FF2B5EF4-FFF2-40B4-BE49-F238E27FC236}">
                <a16:creationId xmlns:a16="http://schemas.microsoft.com/office/drawing/2014/main" id="{1544CCA5-B9C3-8CD3-C872-61B239E2CDAE}"/>
              </a:ext>
            </a:extLst>
          </p:cNvPr>
          <p:cNvSpPr>
            <a:spLocks/>
          </p:cNvSpPr>
          <p:nvPr/>
        </p:nvSpPr>
        <p:spPr bwMode="auto">
          <a:xfrm>
            <a:off x="7934326" y="3162301"/>
            <a:ext cx="88900" cy="88900"/>
          </a:xfrm>
          <a:custGeom>
            <a:avLst/>
            <a:gdLst>
              <a:gd name="T0" fmla="*/ 56 w 56"/>
              <a:gd name="T1" fmla="*/ 0 h 56"/>
              <a:gd name="T2" fmla="*/ 28 w 56"/>
              <a:gd name="T3" fmla="*/ 56 h 56"/>
              <a:gd name="T4" fmla="*/ 0 w 56"/>
              <a:gd name="T5" fmla="*/ 0 h 56"/>
              <a:gd name="T6" fmla="*/ 56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56" y="0"/>
                </a:moveTo>
                <a:lnTo>
                  <a:pt x="28" y="56"/>
                </a:lnTo>
                <a:lnTo>
                  <a:pt x="0" y="0"/>
                </a:lnTo>
                <a:lnTo>
                  <a:pt x="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4797E79C-8301-4322-2965-D4BF4D21F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176" y="2943226"/>
            <a:ext cx="1473200" cy="214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52B9E548-BA25-1E93-2640-A7F6340D7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935288"/>
            <a:ext cx="16779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Entered a Leaf Node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58">
            <a:extLst>
              <a:ext uri="{FF2B5EF4-FFF2-40B4-BE49-F238E27FC236}">
                <a16:creationId xmlns:a16="http://schemas.microsoft.com/office/drawing/2014/main" id="{8A83EAF5-0BC5-6144-4AD2-7CC52184C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2543176"/>
            <a:ext cx="207963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9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5986-9DF4-5C83-AB69-C91B0B206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B85A-16FE-2D2B-B822-E4FD136A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Interface: Baseline RT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794D0-5900-AD40-6ECA-DEC942F1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60DA632-70A2-DF32-09F7-56D4BA2EA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61771"/>
            <a:ext cx="2701949" cy="1039211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EB576D99-0128-77EF-6AF6-89CE0D9DB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2" y="2649314"/>
            <a:ext cx="2152506" cy="885602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2F40136-EDA8-88F0-3918-EB6942462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" y="3904693"/>
            <a:ext cx="2914638" cy="774808"/>
          </a:xfrm>
          <a:prstGeom prst="rect">
            <a:avLst/>
          </a:prstGeom>
        </p:spPr>
      </p:pic>
      <p:sp>
        <p:nvSpPr>
          <p:cNvPr id="14" name="AutoShape 3">
            <a:extLst>
              <a:ext uri="{FF2B5EF4-FFF2-40B4-BE49-F238E27FC236}">
                <a16:creationId xmlns:a16="http://schemas.microsoft.com/office/drawing/2014/main" id="{E8251505-F918-EB82-FFEB-2FADDF506D2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938713" y="1420813"/>
            <a:ext cx="62198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943B3D77-3B38-DA95-77FC-D8C668220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6" y="1847851"/>
            <a:ext cx="1374775" cy="601663"/>
          </a:xfrm>
          <a:prstGeom prst="rect">
            <a:avLst/>
          </a:prstGeom>
          <a:solidFill>
            <a:srgbClr val="A8D0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383FB2F-1326-95DA-8C40-11FFF1A7F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6" y="1847851"/>
            <a:ext cx="1374775" cy="60166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F68CB8B8-D28D-9E9B-14C4-8B84AC225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1925638"/>
            <a:ext cx="1335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Ray Generation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D76E10F-F3CF-27C3-3E90-FDB473BFC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6" y="2141538"/>
            <a:ext cx="11445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(RG)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E37A76D4-89BC-62FA-1F87-806E664DE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1847851"/>
            <a:ext cx="1374775" cy="100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927AE86B-0584-0031-447C-2784F124D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1847851"/>
            <a:ext cx="1374775" cy="100171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F4BB919-FA6F-A71F-CB71-5ABFB1F8B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2363" y="2019301"/>
            <a:ext cx="1231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 traversal &amp;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2213316-2A56-B899-8708-2DBFE7BA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6" y="2235201"/>
            <a:ext cx="3429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ECEAC39-536F-B89A-C2A1-DA963F50F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826" y="2235201"/>
            <a:ext cx="1524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7DFDBFFC-5026-0AD9-987A-612B4183F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1" y="2235201"/>
            <a:ext cx="561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AABB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C11B7DAB-9425-09F9-7240-66DB87B6F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449513"/>
            <a:ext cx="13636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intersection test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70D2AC1B-C99F-05AF-F7E9-95C3A7C4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251201"/>
            <a:ext cx="1374775" cy="601663"/>
          </a:xfrm>
          <a:prstGeom prst="rect">
            <a:avLst/>
          </a:prstGeom>
          <a:solidFill>
            <a:srgbClr val="A8D0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9F3FED75-0104-5286-B69D-FF6D7482F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3251201"/>
            <a:ext cx="1374775" cy="60166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D9DEC326-A48F-7335-2095-FDE608427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8563" y="3332163"/>
            <a:ext cx="1068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Intersection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81EE3E4-7A45-96B5-3D8D-4C45E39A6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3546476"/>
            <a:ext cx="1058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Program (IS)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97223BED-202E-A443-FC95-0569D40BC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4154488"/>
            <a:ext cx="1374775" cy="601663"/>
          </a:xfrm>
          <a:prstGeom prst="rect">
            <a:avLst/>
          </a:prstGeom>
          <a:solidFill>
            <a:srgbClr val="A8D08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B7988EE6-D575-9E41-E7B4-57FB0457A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1388" y="4154488"/>
            <a:ext cx="1374775" cy="601663"/>
          </a:xfrm>
          <a:prstGeom prst="rect">
            <a:avLst/>
          </a:pr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AC47DD84-7702-2E77-B422-144AED73A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4232276"/>
            <a:ext cx="390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E171020-2612-56CE-966C-A7CE6C63F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6513" y="4232276"/>
            <a:ext cx="1539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451F6D7C-889C-54C5-DA35-F59957E2E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076" y="4232276"/>
            <a:ext cx="10779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Hit program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EA46CC86-86E7-6677-13EB-69A3CB096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613" y="4448176"/>
            <a:ext cx="4397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(AH)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Freeform 26">
            <a:extLst>
              <a:ext uri="{FF2B5EF4-FFF2-40B4-BE49-F238E27FC236}">
                <a16:creationId xmlns:a16="http://schemas.microsoft.com/office/drawing/2014/main" id="{DC34E728-E8B9-FD82-6F39-0EBB41C95F9E}"/>
              </a:ext>
            </a:extLst>
          </p:cNvPr>
          <p:cNvSpPr>
            <a:spLocks/>
          </p:cNvSpPr>
          <p:nvPr/>
        </p:nvSpPr>
        <p:spPr bwMode="auto">
          <a:xfrm>
            <a:off x="4956176" y="3151188"/>
            <a:ext cx="1374775" cy="801688"/>
          </a:xfrm>
          <a:custGeom>
            <a:avLst/>
            <a:gdLst>
              <a:gd name="T0" fmla="*/ 433 w 866"/>
              <a:gd name="T1" fmla="*/ 505 h 505"/>
              <a:gd name="T2" fmla="*/ 866 w 866"/>
              <a:gd name="T3" fmla="*/ 253 h 505"/>
              <a:gd name="T4" fmla="*/ 433 w 866"/>
              <a:gd name="T5" fmla="*/ 0 h 505"/>
              <a:gd name="T6" fmla="*/ 0 w 866"/>
              <a:gd name="T7" fmla="*/ 253 h 505"/>
              <a:gd name="T8" fmla="*/ 433 w 866"/>
              <a:gd name="T9" fmla="*/ 5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6" h="505">
                <a:moveTo>
                  <a:pt x="433" y="505"/>
                </a:moveTo>
                <a:lnTo>
                  <a:pt x="866" y="253"/>
                </a:lnTo>
                <a:lnTo>
                  <a:pt x="433" y="0"/>
                </a:lnTo>
                <a:lnTo>
                  <a:pt x="0" y="253"/>
                </a:lnTo>
                <a:lnTo>
                  <a:pt x="433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89B537EA-53CF-06C2-7B94-8F96DFAD07D1}"/>
              </a:ext>
            </a:extLst>
          </p:cNvPr>
          <p:cNvSpPr>
            <a:spLocks/>
          </p:cNvSpPr>
          <p:nvPr/>
        </p:nvSpPr>
        <p:spPr bwMode="auto">
          <a:xfrm>
            <a:off x="4956176" y="3151188"/>
            <a:ext cx="1374775" cy="801688"/>
          </a:xfrm>
          <a:custGeom>
            <a:avLst/>
            <a:gdLst>
              <a:gd name="T0" fmla="*/ 433 w 866"/>
              <a:gd name="T1" fmla="*/ 505 h 505"/>
              <a:gd name="T2" fmla="*/ 866 w 866"/>
              <a:gd name="T3" fmla="*/ 253 h 505"/>
              <a:gd name="T4" fmla="*/ 433 w 866"/>
              <a:gd name="T5" fmla="*/ 0 h 505"/>
              <a:gd name="T6" fmla="*/ 0 w 866"/>
              <a:gd name="T7" fmla="*/ 253 h 505"/>
              <a:gd name="T8" fmla="*/ 433 w 866"/>
              <a:gd name="T9" fmla="*/ 5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6" h="505">
                <a:moveTo>
                  <a:pt x="433" y="505"/>
                </a:moveTo>
                <a:lnTo>
                  <a:pt x="866" y="253"/>
                </a:lnTo>
                <a:lnTo>
                  <a:pt x="433" y="0"/>
                </a:lnTo>
                <a:lnTo>
                  <a:pt x="0" y="253"/>
                </a:lnTo>
                <a:lnTo>
                  <a:pt x="433" y="505"/>
                </a:lnTo>
                <a:close/>
              </a:path>
            </a:pathLst>
          </a:custGeom>
          <a:noFill/>
          <a:ln w="3175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85110A4E-05D3-11B6-D19E-404861CD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988" y="3368676"/>
            <a:ext cx="306388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E01C07D3-C857-9886-A3B6-061E2220F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9413" y="3368676"/>
            <a:ext cx="1238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FD32C167-3296-023F-3382-5F0D04D28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3368676"/>
            <a:ext cx="6667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Primitive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42A70646-D695-168E-161A-6B6BC8B1A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338" y="3551238"/>
            <a:ext cx="8953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Intersection?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Line 42">
            <a:extLst>
              <a:ext uri="{FF2B5EF4-FFF2-40B4-BE49-F238E27FC236}">
                <a16:creationId xmlns:a16="http://schemas.microsoft.com/office/drawing/2014/main" id="{405CC4D2-C21B-4757-DA74-839F2576A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1" y="2147888"/>
            <a:ext cx="8826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43">
            <a:extLst>
              <a:ext uri="{FF2B5EF4-FFF2-40B4-BE49-F238E27FC236}">
                <a16:creationId xmlns:a16="http://schemas.microsoft.com/office/drawing/2014/main" id="{44D61D78-2427-FA9D-571C-5CDB0FA0D9C1}"/>
              </a:ext>
            </a:extLst>
          </p:cNvPr>
          <p:cNvSpPr>
            <a:spLocks/>
          </p:cNvSpPr>
          <p:nvPr/>
        </p:nvSpPr>
        <p:spPr bwMode="auto">
          <a:xfrm>
            <a:off x="7202488" y="2103438"/>
            <a:ext cx="88900" cy="88900"/>
          </a:xfrm>
          <a:custGeom>
            <a:avLst/>
            <a:gdLst>
              <a:gd name="T0" fmla="*/ 0 w 56"/>
              <a:gd name="T1" fmla="*/ 0 h 56"/>
              <a:gd name="T2" fmla="*/ 56 w 56"/>
              <a:gd name="T3" fmla="*/ 28 h 56"/>
              <a:gd name="T4" fmla="*/ 0 w 56"/>
              <a:gd name="T5" fmla="*/ 56 h 56"/>
              <a:gd name="T6" fmla="*/ 0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0" y="0"/>
                </a:moveTo>
                <a:lnTo>
                  <a:pt x="56" y="28"/>
                </a:lnTo>
                <a:lnTo>
                  <a:pt x="0" y="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4">
            <a:extLst>
              <a:ext uri="{FF2B5EF4-FFF2-40B4-BE49-F238E27FC236}">
                <a16:creationId xmlns:a16="http://schemas.microsoft.com/office/drawing/2014/main" id="{3CA95F35-B69F-3352-ED0C-085C4D4F7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7788" y="2041526"/>
            <a:ext cx="768350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45">
            <a:extLst>
              <a:ext uri="{FF2B5EF4-FFF2-40B4-BE49-F238E27FC236}">
                <a16:creationId xmlns:a16="http://schemas.microsoft.com/office/drawing/2014/main" id="{B5A9E18A-4BC2-38F9-9A31-994578ED5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963" y="2035176"/>
            <a:ext cx="915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TraceRay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Line 46">
            <a:extLst>
              <a:ext uri="{FF2B5EF4-FFF2-40B4-BE49-F238E27FC236}">
                <a16:creationId xmlns:a16="http://schemas.microsoft.com/office/drawing/2014/main" id="{5E2DFD67-F92F-0351-55B1-16598173D4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8776" y="2849563"/>
            <a:ext cx="0" cy="322263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47">
            <a:extLst>
              <a:ext uri="{FF2B5EF4-FFF2-40B4-BE49-F238E27FC236}">
                <a16:creationId xmlns:a16="http://schemas.microsoft.com/office/drawing/2014/main" id="{0C059E7B-CA45-40BF-CD1D-804A12BD01B9}"/>
              </a:ext>
            </a:extLst>
          </p:cNvPr>
          <p:cNvSpPr>
            <a:spLocks/>
          </p:cNvSpPr>
          <p:nvPr/>
        </p:nvSpPr>
        <p:spPr bwMode="auto">
          <a:xfrm>
            <a:off x="7934326" y="3162301"/>
            <a:ext cx="88900" cy="88900"/>
          </a:xfrm>
          <a:custGeom>
            <a:avLst/>
            <a:gdLst>
              <a:gd name="T0" fmla="*/ 56 w 56"/>
              <a:gd name="T1" fmla="*/ 0 h 56"/>
              <a:gd name="T2" fmla="*/ 28 w 56"/>
              <a:gd name="T3" fmla="*/ 56 h 56"/>
              <a:gd name="T4" fmla="*/ 0 w 56"/>
              <a:gd name="T5" fmla="*/ 0 h 56"/>
              <a:gd name="T6" fmla="*/ 56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56" y="0"/>
                </a:moveTo>
                <a:lnTo>
                  <a:pt x="28" y="56"/>
                </a:lnTo>
                <a:lnTo>
                  <a:pt x="0" y="0"/>
                </a:lnTo>
                <a:lnTo>
                  <a:pt x="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870461A0-C2F1-D27C-8FA5-AA5EA7392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176" y="2943226"/>
            <a:ext cx="1473200" cy="214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37B8A10C-889A-6533-48A5-0F28358D5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935288"/>
            <a:ext cx="16779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Entered a Leaf Node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Line 50">
            <a:extLst>
              <a:ext uri="{FF2B5EF4-FFF2-40B4-BE49-F238E27FC236}">
                <a16:creationId xmlns:a16="http://schemas.microsoft.com/office/drawing/2014/main" id="{1F8F2C8D-65C7-34DF-1E99-828DA1A03E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8738" y="3552826"/>
            <a:ext cx="882650" cy="0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1">
            <a:extLst>
              <a:ext uri="{FF2B5EF4-FFF2-40B4-BE49-F238E27FC236}">
                <a16:creationId xmlns:a16="http://schemas.microsoft.com/office/drawing/2014/main" id="{1780402F-5E02-59F9-EF40-36000CFD4EDC}"/>
              </a:ext>
            </a:extLst>
          </p:cNvPr>
          <p:cNvSpPr>
            <a:spLocks/>
          </p:cNvSpPr>
          <p:nvPr/>
        </p:nvSpPr>
        <p:spPr bwMode="auto">
          <a:xfrm>
            <a:off x="6330951" y="3506788"/>
            <a:ext cx="88900" cy="90488"/>
          </a:xfrm>
          <a:custGeom>
            <a:avLst/>
            <a:gdLst>
              <a:gd name="T0" fmla="*/ 56 w 56"/>
              <a:gd name="T1" fmla="*/ 57 h 57"/>
              <a:gd name="T2" fmla="*/ 0 w 56"/>
              <a:gd name="T3" fmla="*/ 29 h 57"/>
              <a:gd name="T4" fmla="*/ 56 w 56"/>
              <a:gd name="T5" fmla="*/ 0 h 57"/>
              <a:gd name="T6" fmla="*/ 56 w 56"/>
              <a:gd name="T7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7">
                <a:moveTo>
                  <a:pt x="56" y="57"/>
                </a:moveTo>
                <a:lnTo>
                  <a:pt x="0" y="29"/>
                </a:lnTo>
                <a:lnTo>
                  <a:pt x="56" y="0"/>
                </a:lnTo>
                <a:lnTo>
                  <a:pt x="56" y="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52">
            <a:extLst>
              <a:ext uri="{FF2B5EF4-FFF2-40B4-BE49-F238E27FC236}">
                <a16:creationId xmlns:a16="http://schemas.microsoft.com/office/drawing/2014/main" id="{321119CC-0CA3-CD8D-45EC-FFDF1348FAEB}"/>
              </a:ext>
            </a:extLst>
          </p:cNvPr>
          <p:cNvSpPr>
            <a:spLocks/>
          </p:cNvSpPr>
          <p:nvPr/>
        </p:nvSpPr>
        <p:spPr bwMode="auto">
          <a:xfrm>
            <a:off x="5643563" y="3952876"/>
            <a:ext cx="1570038" cy="501650"/>
          </a:xfrm>
          <a:custGeom>
            <a:avLst/>
            <a:gdLst>
              <a:gd name="T0" fmla="*/ 0 w 989"/>
              <a:gd name="T1" fmla="*/ 0 h 316"/>
              <a:gd name="T2" fmla="*/ 0 w 989"/>
              <a:gd name="T3" fmla="*/ 316 h 316"/>
              <a:gd name="T4" fmla="*/ 989 w 989"/>
              <a:gd name="T5" fmla="*/ 316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9" h="316">
                <a:moveTo>
                  <a:pt x="0" y="0"/>
                </a:moveTo>
                <a:lnTo>
                  <a:pt x="0" y="316"/>
                </a:lnTo>
                <a:lnTo>
                  <a:pt x="989" y="316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3">
            <a:extLst>
              <a:ext uri="{FF2B5EF4-FFF2-40B4-BE49-F238E27FC236}">
                <a16:creationId xmlns:a16="http://schemas.microsoft.com/office/drawing/2014/main" id="{1B3AFBD6-1408-2E4C-FA5C-9368868C7FA7}"/>
              </a:ext>
            </a:extLst>
          </p:cNvPr>
          <p:cNvSpPr>
            <a:spLocks/>
          </p:cNvSpPr>
          <p:nvPr/>
        </p:nvSpPr>
        <p:spPr bwMode="auto">
          <a:xfrm>
            <a:off x="7202488" y="4410076"/>
            <a:ext cx="88900" cy="88900"/>
          </a:xfrm>
          <a:custGeom>
            <a:avLst/>
            <a:gdLst>
              <a:gd name="T0" fmla="*/ 0 w 56"/>
              <a:gd name="T1" fmla="*/ 0 h 56"/>
              <a:gd name="T2" fmla="*/ 56 w 56"/>
              <a:gd name="T3" fmla="*/ 28 h 56"/>
              <a:gd name="T4" fmla="*/ 0 w 56"/>
              <a:gd name="T5" fmla="*/ 56 h 56"/>
              <a:gd name="T6" fmla="*/ 0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0" y="0"/>
                </a:moveTo>
                <a:lnTo>
                  <a:pt x="56" y="28"/>
                </a:lnTo>
                <a:lnTo>
                  <a:pt x="0" y="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54">
            <a:extLst>
              <a:ext uri="{FF2B5EF4-FFF2-40B4-BE49-F238E27FC236}">
                <a16:creationId xmlns:a16="http://schemas.microsoft.com/office/drawing/2014/main" id="{24B817AB-D2C6-11CC-687C-003A52E09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413" y="4348163"/>
            <a:ext cx="246063" cy="214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587619F9-9F5F-66B1-4569-B811BE66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9176" y="4341813"/>
            <a:ext cx="36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Freeform 56">
            <a:extLst>
              <a:ext uri="{FF2B5EF4-FFF2-40B4-BE49-F238E27FC236}">
                <a16:creationId xmlns:a16="http://schemas.microsoft.com/office/drawing/2014/main" id="{32AEB864-4FA9-710B-A740-52F869EFB0DB}"/>
              </a:ext>
            </a:extLst>
          </p:cNvPr>
          <p:cNvSpPr>
            <a:spLocks/>
          </p:cNvSpPr>
          <p:nvPr/>
        </p:nvSpPr>
        <p:spPr bwMode="auto">
          <a:xfrm>
            <a:off x="5643563" y="2649538"/>
            <a:ext cx="1570038" cy="501650"/>
          </a:xfrm>
          <a:custGeom>
            <a:avLst/>
            <a:gdLst>
              <a:gd name="T0" fmla="*/ 0 w 989"/>
              <a:gd name="T1" fmla="*/ 316 h 316"/>
              <a:gd name="T2" fmla="*/ 0 w 989"/>
              <a:gd name="T3" fmla="*/ 0 h 316"/>
              <a:gd name="T4" fmla="*/ 989 w 989"/>
              <a:gd name="T5" fmla="*/ 0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89" h="316">
                <a:moveTo>
                  <a:pt x="0" y="316"/>
                </a:moveTo>
                <a:lnTo>
                  <a:pt x="0" y="0"/>
                </a:lnTo>
                <a:lnTo>
                  <a:pt x="989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7">
            <a:extLst>
              <a:ext uri="{FF2B5EF4-FFF2-40B4-BE49-F238E27FC236}">
                <a16:creationId xmlns:a16="http://schemas.microsoft.com/office/drawing/2014/main" id="{BD4D36D5-6A76-55CC-69D0-460D10CAF4F7}"/>
              </a:ext>
            </a:extLst>
          </p:cNvPr>
          <p:cNvSpPr>
            <a:spLocks/>
          </p:cNvSpPr>
          <p:nvPr/>
        </p:nvSpPr>
        <p:spPr bwMode="auto">
          <a:xfrm>
            <a:off x="7202488" y="2605088"/>
            <a:ext cx="88900" cy="88900"/>
          </a:xfrm>
          <a:custGeom>
            <a:avLst/>
            <a:gdLst>
              <a:gd name="T0" fmla="*/ 0 w 56"/>
              <a:gd name="T1" fmla="*/ 0 h 56"/>
              <a:gd name="T2" fmla="*/ 56 w 56"/>
              <a:gd name="T3" fmla="*/ 28 h 56"/>
              <a:gd name="T4" fmla="*/ 0 w 56"/>
              <a:gd name="T5" fmla="*/ 56 h 56"/>
              <a:gd name="T6" fmla="*/ 0 w 56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0" y="0"/>
                </a:moveTo>
                <a:lnTo>
                  <a:pt x="56" y="28"/>
                </a:lnTo>
                <a:lnTo>
                  <a:pt x="0" y="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58">
            <a:extLst>
              <a:ext uri="{FF2B5EF4-FFF2-40B4-BE49-F238E27FC236}">
                <a16:creationId xmlns:a16="http://schemas.microsoft.com/office/drawing/2014/main" id="{E0BF91EF-4AB2-ADB4-79A0-8D2DC54F1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2543176"/>
            <a:ext cx="207963" cy="212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59">
            <a:extLst>
              <a:ext uri="{FF2B5EF4-FFF2-40B4-BE49-F238E27FC236}">
                <a16:creationId xmlns:a16="http://schemas.microsoft.com/office/drawing/2014/main" id="{0D7F61EF-C9E6-BEF6-BFBF-3EACBB74B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638" y="2536826"/>
            <a:ext cx="315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Freeform 62">
            <a:extLst>
              <a:ext uri="{FF2B5EF4-FFF2-40B4-BE49-F238E27FC236}">
                <a16:creationId xmlns:a16="http://schemas.microsoft.com/office/drawing/2014/main" id="{EABBFFF5-2FCF-0B51-C163-1178F361E2D2}"/>
              </a:ext>
            </a:extLst>
          </p:cNvPr>
          <p:cNvSpPr>
            <a:spLocks/>
          </p:cNvSpPr>
          <p:nvPr/>
        </p:nvSpPr>
        <p:spPr bwMode="auto">
          <a:xfrm>
            <a:off x="8666163" y="2649538"/>
            <a:ext cx="311150" cy="1993900"/>
          </a:xfrm>
          <a:custGeom>
            <a:avLst/>
            <a:gdLst>
              <a:gd name="T0" fmla="*/ 0 w 196"/>
              <a:gd name="T1" fmla="*/ 1256 h 1256"/>
              <a:gd name="T2" fmla="*/ 196 w 196"/>
              <a:gd name="T3" fmla="*/ 1256 h 1256"/>
              <a:gd name="T4" fmla="*/ 196 w 196"/>
              <a:gd name="T5" fmla="*/ 0 h 1256"/>
              <a:gd name="T6" fmla="*/ 49 w 196"/>
              <a:gd name="T7" fmla="*/ 0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" h="1256">
                <a:moveTo>
                  <a:pt x="0" y="1256"/>
                </a:moveTo>
                <a:lnTo>
                  <a:pt x="196" y="1256"/>
                </a:lnTo>
                <a:lnTo>
                  <a:pt x="196" y="0"/>
                </a:lnTo>
                <a:lnTo>
                  <a:pt x="49" y="0"/>
                </a:lnTo>
              </a:path>
            </a:pathLst>
          </a:custGeom>
          <a:noFill/>
          <a:ln w="1270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3">
            <a:extLst>
              <a:ext uri="{FF2B5EF4-FFF2-40B4-BE49-F238E27FC236}">
                <a16:creationId xmlns:a16="http://schemas.microsoft.com/office/drawing/2014/main" id="{11142743-4514-A90D-D7E8-98750515C7AB}"/>
              </a:ext>
            </a:extLst>
          </p:cNvPr>
          <p:cNvSpPr>
            <a:spLocks/>
          </p:cNvSpPr>
          <p:nvPr/>
        </p:nvSpPr>
        <p:spPr bwMode="auto">
          <a:xfrm>
            <a:off x="8666163" y="2605088"/>
            <a:ext cx="88900" cy="88900"/>
          </a:xfrm>
          <a:custGeom>
            <a:avLst/>
            <a:gdLst>
              <a:gd name="T0" fmla="*/ 56 w 56"/>
              <a:gd name="T1" fmla="*/ 56 h 56"/>
              <a:gd name="T2" fmla="*/ 0 w 56"/>
              <a:gd name="T3" fmla="*/ 28 h 56"/>
              <a:gd name="T4" fmla="*/ 56 w 56"/>
              <a:gd name="T5" fmla="*/ 0 h 56"/>
              <a:gd name="T6" fmla="*/ 56 w 56"/>
              <a:gd name="T7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56">
                <a:moveTo>
                  <a:pt x="56" y="56"/>
                </a:moveTo>
                <a:lnTo>
                  <a:pt x="0" y="28"/>
                </a:lnTo>
                <a:lnTo>
                  <a:pt x="56" y="0"/>
                </a:lnTo>
                <a:lnTo>
                  <a:pt x="56" y="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88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A6BFD-7659-E295-8212-5988C614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ED6A-DBB0-5BED-D0E4-FF9C4815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Interface: Baseline RT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54157B-F316-2827-777B-EF7F6ACF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40D8FD9-3FA1-B801-6C8D-323AEF06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61771"/>
            <a:ext cx="2701949" cy="1039211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3525D45D-DED2-6349-693F-27CA0F5C6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22" y="2649314"/>
            <a:ext cx="2152506" cy="885602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081090D-AA73-10FD-FC3D-82B2A8F2A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2" y="3904693"/>
            <a:ext cx="2914638" cy="774808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0635EED1-49C9-4753-016E-826AFD9B5A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38713" y="1420813"/>
            <a:ext cx="6230938" cy="3343275"/>
            <a:chOff x="3111" y="895"/>
            <a:chExt cx="3925" cy="2106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C82FB52A-5CCD-F6FC-0C59-8301559F062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111" y="895"/>
              <a:ext cx="3918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3E0DFA0A-F4D2-2EDB-4209-4B5954D5C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" y="1164"/>
              <a:ext cx="866" cy="379"/>
            </a:xfrm>
            <a:prstGeom prst="rect">
              <a:avLst/>
            </a:prstGeom>
            <a:solidFill>
              <a:srgbClr val="A8D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1F3FD80-3BA7-3A55-9D9B-866D55115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" y="1164"/>
              <a:ext cx="866" cy="379"/>
            </a:xfrm>
            <a:prstGeom prst="rect">
              <a:avLst/>
            </a:pr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6067BAC7-9D9B-213A-A61D-8486C5288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1213"/>
              <a:ext cx="841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Ray Generation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CFE44B91-C0EB-E91A-7486-B3EF10B2C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0" y="1349"/>
              <a:ext cx="721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Program (RG)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D2559B75-EDED-C7B1-DB54-56059BF3F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1164"/>
              <a:ext cx="866" cy="6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CE5F137B-CA8E-D0C3-63EB-D4F79DA47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1164"/>
              <a:ext cx="866" cy="631"/>
            </a:xfrm>
            <a:prstGeom prst="rect">
              <a:avLst/>
            </a:pr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66376450-BA31-4539-FCCB-5F40010A4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7" y="1272"/>
              <a:ext cx="776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AS traversal &amp;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ABCD9246-C90A-0F62-E66A-3B1C36BE4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4" y="1408"/>
              <a:ext cx="216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ray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B859B4CC-C661-F2BC-1B9E-38F43CB1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8" y="1408"/>
              <a:ext cx="96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69284714-C511-731C-B731-229D0C988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1408"/>
              <a:ext cx="354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AABB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92BBE827-B274-2B88-7BAD-5F80E59A1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543"/>
              <a:ext cx="8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intersection test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C2C2EB89-CBBB-4519-3EF6-A8614F17C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2048"/>
              <a:ext cx="866" cy="379"/>
            </a:xfrm>
            <a:prstGeom prst="rect">
              <a:avLst/>
            </a:prstGeom>
            <a:solidFill>
              <a:srgbClr val="A8D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7">
              <a:extLst>
                <a:ext uri="{FF2B5EF4-FFF2-40B4-BE49-F238E27FC236}">
                  <a16:creationId xmlns:a16="http://schemas.microsoft.com/office/drawing/2014/main" id="{5CFB84EC-C26E-8FDE-8C6F-21216CB7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2048"/>
              <a:ext cx="866" cy="379"/>
            </a:xfrm>
            <a:prstGeom prst="rect">
              <a:avLst/>
            </a:pr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8">
              <a:extLst>
                <a:ext uri="{FF2B5EF4-FFF2-40B4-BE49-F238E27FC236}">
                  <a16:creationId xmlns:a16="http://schemas.microsoft.com/office/drawing/2014/main" id="{1BD680EC-CD70-3BF8-FA32-6EB6E87BE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" y="2099"/>
              <a:ext cx="67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Intersection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AE3E7645-4E86-C38A-DCB5-1193D1354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7" y="2234"/>
              <a:ext cx="66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Program (IS)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DE89185B-846D-A292-AFCA-736897242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2617"/>
              <a:ext cx="866" cy="379"/>
            </a:xfrm>
            <a:prstGeom prst="rect">
              <a:avLst/>
            </a:prstGeom>
            <a:solidFill>
              <a:srgbClr val="A8D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3D7D3EE2-E64F-1000-45A0-E42B91528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2617"/>
              <a:ext cx="866" cy="379"/>
            </a:xfrm>
            <a:prstGeom prst="rect">
              <a:avLst/>
            </a:pr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38C74472-F6B1-B1A4-CD74-9A2328B2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666"/>
              <a:ext cx="246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Any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049B8DF4-395C-4BAC-7630-49E1C7D52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3" y="2666"/>
              <a:ext cx="97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6867F372-81E3-CFEC-1042-08325501F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" y="2666"/>
              <a:ext cx="67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Hit program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BF0F3699-55C5-10D1-DFC5-B82685EA0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" y="2802"/>
              <a:ext cx="277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(AH)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7BE48AAD-C229-9A21-C02B-E541BA4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" y="1985"/>
              <a:ext cx="866" cy="505"/>
            </a:xfrm>
            <a:custGeom>
              <a:avLst/>
              <a:gdLst>
                <a:gd name="T0" fmla="*/ 433 w 866"/>
                <a:gd name="T1" fmla="*/ 505 h 505"/>
                <a:gd name="T2" fmla="*/ 866 w 866"/>
                <a:gd name="T3" fmla="*/ 253 h 505"/>
                <a:gd name="T4" fmla="*/ 433 w 866"/>
                <a:gd name="T5" fmla="*/ 0 h 505"/>
                <a:gd name="T6" fmla="*/ 0 w 866"/>
                <a:gd name="T7" fmla="*/ 253 h 505"/>
                <a:gd name="T8" fmla="*/ 433 w 866"/>
                <a:gd name="T9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5">
                  <a:moveTo>
                    <a:pt x="433" y="505"/>
                  </a:moveTo>
                  <a:lnTo>
                    <a:pt x="866" y="253"/>
                  </a:lnTo>
                  <a:lnTo>
                    <a:pt x="433" y="0"/>
                  </a:lnTo>
                  <a:lnTo>
                    <a:pt x="0" y="253"/>
                  </a:lnTo>
                  <a:lnTo>
                    <a:pt x="433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7D2B6082-88DC-A092-4A8B-7F68273A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" y="1985"/>
              <a:ext cx="866" cy="505"/>
            </a:xfrm>
            <a:custGeom>
              <a:avLst/>
              <a:gdLst>
                <a:gd name="T0" fmla="*/ 433 w 866"/>
                <a:gd name="T1" fmla="*/ 505 h 505"/>
                <a:gd name="T2" fmla="*/ 866 w 866"/>
                <a:gd name="T3" fmla="*/ 253 h 505"/>
                <a:gd name="T4" fmla="*/ 433 w 866"/>
                <a:gd name="T5" fmla="*/ 0 h 505"/>
                <a:gd name="T6" fmla="*/ 0 w 866"/>
                <a:gd name="T7" fmla="*/ 253 h 505"/>
                <a:gd name="T8" fmla="*/ 433 w 866"/>
                <a:gd name="T9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5">
                  <a:moveTo>
                    <a:pt x="433" y="505"/>
                  </a:moveTo>
                  <a:lnTo>
                    <a:pt x="866" y="253"/>
                  </a:lnTo>
                  <a:lnTo>
                    <a:pt x="433" y="0"/>
                  </a:lnTo>
                  <a:lnTo>
                    <a:pt x="0" y="253"/>
                  </a:lnTo>
                  <a:lnTo>
                    <a:pt x="433" y="505"/>
                  </a:lnTo>
                  <a:close/>
                </a:path>
              </a:pathLst>
            </a:cu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A2D1160D-0BF7-47B4-3647-AA15DF2EDB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" y="2122"/>
              <a:ext cx="193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Ray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ABAE3E99-5682-01A2-9B20-8F27F07A5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9" y="2122"/>
              <a:ext cx="7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-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0">
              <a:extLst>
                <a:ext uri="{FF2B5EF4-FFF2-40B4-BE49-F238E27FC236}">
                  <a16:creationId xmlns:a16="http://schemas.microsoft.com/office/drawing/2014/main" id="{8664FA8A-FB8C-07B9-93D5-5FBE3F21C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" y="2122"/>
              <a:ext cx="420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Primitive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1">
              <a:extLst>
                <a:ext uri="{FF2B5EF4-FFF2-40B4-BE49-F238E27FC236}">
                  <a16:creationId xmlns:a16="http://schemas.microsoft.com/office/drawing/2014/main" id="{CB8CBAD0-6990-69E8-8519-AB0BA5F19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" y="2237"/>
              <a:ext cx="56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Intersection?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A8448485-24B8-83A0-C16D-B6E204AB4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" y="1227"/>
              <a:ext cx="866" cy="505"/>
            </a:xfrm>
            <a:custGeom>
              <a:avLst/>
              <a:gdLst>
                <a:gd name="T0" fmla="*/ 433 w 866"/>
                <a:gd name="T1" fmla="*/ 505 h 505"/>
                <a:gd name="T2" fmla="*/ 866 w 866"/>
                <a:gd name="T3" fmla="*/ 253 h 505"/>
                <a:gd name="T4" fmla="*/ 433 w 866"/>
                <a:gd name="T5" fmla="*/ 0 h 505"/>
                <a:gd name="T6" fmla="*/ 0 w 866"/>
                <a:gd name="T7" fmla="*/ 253 h 505"/>
                <a:gd name="T8" fmla="*/ 433 w 866"/>
                <a:gd name="T9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5">
                  <a:moveTo>
                    <a:pt x="433" y="505"/>
                  </a:moveTo>
                  <a:lnTo>
                    <a:pt x="866" y="253"/>
                  </a:lnTo>
                  <a:lnTo>
                    <a:pt x="433" y="0"/>
                  </a:lnTo>
                  <a:lnTo>
                    <a:pt x="0" y="253"/>
                  </a:lnTo>
                  <a:lnTo>
                    <a:pt x="433" y="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A765030-4590-4D9A-58CD-C0D7B00C2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7" y="1227"/>
              <a:ext cx="866" cy="505"/>
            </a:xfrm>
            <a:custGeom>
              <a:avLst/>
              <a:gdLst>
                <a:gd name="T0" fmla="*/ 433 w 866"/>
                <a:gd name="T1" fmla="*/ 505 h 505"/>
                <a:gd name="T2" fmla="*/ 866 w 866"/>
                <a:gd name="T3" fmla="*/ 253 h 505"/>
                <a:gd name="T4" fmla="*/ 433 w 866"/>
                <a:gd name="T5" fmla="*/ 0 h 505"/>
                <a:gd name="T6" fmla="*/ 0 w 866"/>
                <a:gd name="T7" fmla="*/ 253 h 505"/>
                <a:gd name="T8" fmla="*/ 433 w 866"/>
                <a:gd name="T9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5">
                  <a:moveTo>
                    <a:pt x="433" y="505"/>
                  </a:moveTo>
                  <a:lnTo>
                    <a:pt x="866" y="253"/>
                  </a:lnTo>
                  <a:lnTo>
                    <a:pt x="433" y="0"/>
                  </a:lnTo>
                  <a:lnTo>
                    <a:pt x="0" y="253"/>
                  </a:lnTo>
                  <a:lnTo>
                    <a:pt x="433" y="505"/>
                  </a:lnTo>
                  <a:close/>
                </a:path>
              </a:pathLst>
            </a:cu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4">
              <a:extLst>
                <a:ext uri="{FF2B5EF4-FFF2-40B4-BE49-F238E27FC236}">
                  <a16:creationId xmlns:a16="http://schemas.microsoft.com/office/drawing/2014/main" id="{115AEA58-9184-5C9B-5CC6-40AE01CAE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7" y="1408"/>
              <a:ext cx="739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Hit Occurred?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35">
              <a:extLst>
                <a:ext uri="{FF2B5EF4-FFF2-40B4-BE49-F238E27FC236}">
                  <a16:creationId xmlns:a16="http://schemas.microsoft.com/office/drawing/2014/main" id="{78C1A6C0-9472-4AB6-2EF6-96C74A8DC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" y="2048"/>
              <a:ext cx="866" cy="379"/>
            </a:xfrm>
            <a:prstGeom prst="rect">
              <a:avLst/>
            </a:prstGeom>
            <a:solidFill>
              <a:srgbClr val="A8D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6">
              <a:extLst>
                <a:ext uri="{FF2B5EF4-FFF2-40B4-BE49-F238E27FC236}">
                  <a16:creationId xmlns:a16="http://schemas.microsoft.com/office/drawing/2014/main" id="{659C76FF-A286-B68B-BC76-6ED52A6C9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" y="2048"/>
              <a:ext cx="866" cy="379"/>
            </a:xfrm>
            <a:prstGeom prst="rect">
              <a:avLst/>
            </a:pr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66A26D3B-00D9-EC13-9305-E128FBBCA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1" y="2099"/>
              <a:ext cx="60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Closest Hit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38">
              <a:extLst>
                <a:ext uri="{FF2B5EF4-FFF2-40B4-BE49-F238E27FC236}">
                  <a16:creationId xmlns:a16="http://schemas.microsoft.com/office/drawing/2014/main" id="{942983DE-E9C4-143B-C4F8-23430A651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" y="2234"/>
              <a:ext cx="7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Program (CH)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39">
              <a:extLst>
                <a:ext uri="{FF2B5EF4-FFF2-40B4-BE49-F238E27FC236}">
                  <a16:creationId xmlns:a16="http://schemas.microsoft.com/office/drawing/2014/main" id="{5B61CD5E-43CD-1134-F19E-DDDB91EE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" y="2617"/>
              <a:ext cx="866" cy="379"/>
            </a:xfrm>
            <a:prstGeom prst="rect">
              <a:avLst/>
            </a:prstGeom>
            <a:solidFill>
              <a:srgbClr val="A8D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0">
              <a:extLst>
                <a:ext uri="{FF2B5EF4-FFF2-40B4-BE49-F238E27FC236}">
                  <a16:creationId xmlns:a16="http://schemas.microsoft.com/office/drawing/2014/main" id="{8590DB98-B3E9-07B6-6F51-42B1D90A2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7" y="2617"/>
              <a:ext cx="866" cy="379"/>
            </a:xfrm>
            <a:prstGeom prst="rect">
              <a:avLst/>
            </a:prstGeom>
            <a:noFill/>
            <a:ln w="3175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4ED5B83F-C63D-ED61-2989-45DBA55A6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0" y="2735"/>
              <a:ext cx="73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Miss Program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Line 42">
              <a:extLst>
                <a:ext uri="{FF2B5EF4-FFF2-40B4-BE49-F238E27FC236}">
                  <a16:creationId xmlns:a16="http://schemas.microsoft.com/office/drawing/2014/main" id="{267DBE6B-A234-DA5D-4D8D-FFF1686E3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8" y="1353"/>
              <a:ext cx="5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3C3C315A-5405-793C-F139-42545AC2A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" y="1325"/>
              <a:ext cx="56" cy="56"/>
            </a:xfrm>
            <a:custGeom>
              <a:avLst/>
              <a:gdLst>
                <a:gd name="T0" fmla="*/ 0 w 56"/>
                <a:gd name="T1" fmla="*/ 0 h 56"/>
                <a:gd name="T2" fmla="*/ 56 w 56"/>
                <a:gd name="T3" fmla="*/ 28 h 56"/>
                <a:gd name="T4" fmla="*/ 0 w 56"/>
                <a:gd name="T5" fmla="*/ 56 h 56"/>
                <a:gd name="T6" fmla="*/ 0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lnTo>
                    <a:pt x="56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4">
              <a:extLst>
                <a:ext uri="{FF2B5EF4-FFF2-40B4-BE49-F238E27FC236}">
                  <a16:creationId xmlns:a16="http://schemas.microsoft.com/office/drawing/2014/main" id="{0246E7CD-1C47-EADB-5FC4-04FEB7FF9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" y="1286"/>
              <a:ext cx="484" cy="1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43C80822-CF9A-D27E-22F0-26FE50974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" y="1282"/>
              <a:ext cx="57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TraceRay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()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Line 46">
              <a:extLst>
                <a:ext uri="{FF2B5EF4-FFF2-40B4-BE49-F238E27FC236}">
                  <a16:creationId xmlns:a16="http://schemas.microsoft.com/office/drawing/2014/main" id="{E8A545EC-CAE2-7EB3-3731-1118F6DE6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6" y="1795"/>
              <a:ext cx="0" cy="20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2280025-2C87-C9A2-991C-72E39E73B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8" y="1992"/>
              <a:ext cx="56" cy="56"/>
            </a:xfrm>
            <a:custGeom>
              <a:avLst/>
              <a:gdLst>
                <a:gd name="T0" fmla="*/ 56 w 56"/>
                <a:gd name="T1" fmla="*/ 0 h 56"/>
                <a:gd name="T2" fmla="*/ 28 w 56"/>
                <a:gd name="T3" fmla="*/ 56 h 56"/>
                <a:gd name="T4" fmla="*/ 0 w 56"/>
                <a:gd name="T5" fmla="*/ 0 h 56"/>
                <a:gd name="T6" fmla="*/ 56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56" y="0"/>
                  </a:moveTo>
                  <a:lnTo>
                    <a:pt x="28" y="56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48">
              <a:extLst>
                <a:ext uri="{FF2B5EF4-FFF2-40B4-BE49-F238E27FC236}">
                  <a16:creationId xmlns:a16="http://schemas.microsoft.com/office/drawing/2014/main" id="{306B1ED3-A602-82A2-46AD-89F48417A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" y="1854"/>
              <a:ext cx="928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49">
              <a:extLst>
                <a:ext uri="{FF2B5EF4-FFF2-40B4-BE49-F238E27FC236}">
                  <a16:creationId xmlns:a16="http://schemas.microsoft.com/office/drawing/2014/main" id="{FAF17A4C-E964-7856-E20B-30D9C7A1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" y="1849"/>
              <a:ext cx="1057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Entered a Leaf Node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Line 50">
              <a:extLst>
                <a:ext uri="{FF2B5EF4-FFF2-40B4-BE49-F238E27FC236}">
                  <a16:creationId xmlns:a16="http://schemas.microsoft.com/office/drawing/2014/main" id="{95318A25-6B4E-8232-218B-0DEDCCD34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7" y="2238"/>
              <a:ext cx="5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42774F4-CF95-BA51-85AB-6EE166BC0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" y="2209"/>
              <a:ext cx="56" cy="57"/>
            </a:xfrm>
            <a:custGeom>
              <a:avLst/>
              <a:gdLst>
                <a:gd name="T0" fmla="*/ 56 w 56"/>
                <a:gd name="T1" fmla="*/ 57 h 57"/>
                <a:gd name="T2" fmla="*/ 0 w 56"/>
                <a:gd name="T3" fmla="*/ 29 h 57"/>
                <a:gd name="T4" fmla="*/ 56 w 56"/>
                <a:gd name="T5" fmla="*/ 0 h 57"/>
                <a:gd name="T6" fmla="*/ 56 w 56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56" y="57"/>
                  </a:moveTo>
                  <a:lnTo>
                    <a:pt x="0" y="29"/>
                  </a:lnTo>
                  <a:lnTo>
                    <a:pt x="56" y="0"/>
                  </a:lnTo>
                  <a:lnTo>
                    <a:pt x="56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414A83C-4867-34F0-6278-447EECFFB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2490"/>
              <a:ext cx="989" cy="316"/>
            </a:xfrm>
            <a:custGeom>
              <a:avLst/>
              <a:gdLst>
                <a:gd name="T0" fmla="*/ 0 w 989"/>
                <a:gd name="T1" fmla="*/ 0 h 316"/>
                <a:gd name="T2" fmla="*/ 0 w 989"/>
                <a:gd name="T3" fmla="*/ 316 h 316"/>
                <a:gd name="T4" fmla="*/ 989 w 989"/>
                <a:gd name="T5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9" h="316">
                  <a:moveTo>
                    <a:pt x="0" y="0"/>
                  </a:moveTo>
                  <a:lnTo>
                    <a:pt x="0" y="316"/>
                  </a:lnTo>
                  <a:lnTo>
                    <a:pt x="989" y="3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7C183A0C-6403-48BF-977B-5BB381BF5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" y="2778"/>
              <a:ext cx="56" cy="56"/>
            </a:xfrm>
            <a:custGeom>
              <a:avLst/>
              <a:gdLst>
                <a:gd name="T0" fmla="*/ 0 w 56"/>
                <a:gd name="T1" fmla="*/ 0 h 56"/>
                <a:gd name="T2" fmla="*/ 56 w 56"/>
                <a:gd name="T3" fmla="*/ 28 h 56"/>
                <a:gd name="T4" fmla="*/ 0 w 56"/>
                <a:gd name="T5" fmla="*/ 56 h 56"/>
                <a:gd name="T6" fmla="*/ 0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lnTo>
                    <a:pt x="56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4">
              <a:extLst>
                <a:ext uri="{FF2B5EF4-FFF2-40B4-BE49-F238E27FC236}">
                  <a16:creationId xmlns:a16="http://schemas.microsoft.com/office/drawing/2014/main" id="{C6FA7F64-978E-E373-9814-B0F5AE1C3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" y="2739"/>
              <a:ext cx="155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5">
              <a:extLst>
                <a:ext uri="{FF2B5EF4-FFF2-40B4-BE49-F238E27FC236}">
                  <a16:creationId xmlns:a16="http://schemas.microsoft.com/office/drawing/2014/main" id="{9B7406CC-66C1-075B-B641-02BC1C439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2735"/>
              <a:ext cx="2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DA68DA8-F137-4A12-6CFF-35A54DDFC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1669"/>
              <a:ext cx="989" cy="316"/>
            </a:xfrm>
            <a:custGeom>
              <a:avLst/>
              <a:gdLst>
                <a:gd name="T0" fmla="*/ 0 w 989"/>
                <a:gd name="T1" fmla="*/ 316 h 316"/>
                <a:gd name="T2" fmla="*/ 0 w 989"/>
                <a:gd name="T3" fmla="*/ 0 h 316"/>
                <a:gd name="T4" fmla="*/ 989 w 989"/>
                <a:gd name="T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9" h="316">
                  <a:moveTo>
                    <a:pt x="0" y="316"/>
                  </a:moveTo>
                  <a:lnTo>
                    <a:pt x="0" y="0"/>
                  </a:lnTo>
                  <a:lnTo>
                    <a:pt x="989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9A3683C6-13C5-9C27-ECBB-7827DB0B2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7" y="1641"/>
              <a:ext cx="56" cy="56"/>
            </a:xfrm>
            <a:custGeom>
              <a:avLst/>
              <a:gdLst>
                <a:gd name="T0" fmla="*/ 0 w 56"/>
                <a:gd name="T1" fmla="*/ 0 h 56"/>
                <a:gd name="T2" fmla="*/ 56 w 56"/>
                <a:gd name="T3" fmla="*/ 28 h 56"/>
                <a:gd name="T4" fmla="*/ 0 w 56"/>
                <a:gd name="T5" fmla="*/ 56 h 56"/>
                <a:gd name="T6" fmla="*/ 0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lnTo>
                    <a:pt x="56" y="28"/>
                  </a:lnTo>
                  <a:lnTo>
                    <a:pt x="0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A44CC12A-6DC1-9740-E6E3-60FD9B71B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" y="1602"/>
              <a:ext cx="131" cy="1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59">
              <a:extLst>
                <a:ext uri="{FF2B5EF4-FFF2-40B4-BE49-F238E27FC236}">
                  <a16:creationId xmlns:a16="http://schemas.microsoft.com/office/drawing/2014/main" id="{1D965A84-95DA-EA64-C40C-3A56A25D7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3" y="1598"/>
              <a:ext cx="19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Line 60">
              <a:extLst>
                <a:ext uri="{FF2B5EF4-FFF2-40B4-BE49-F238E27FC236}">
                  <a16:creationId xmlns:a16="http://schemas.microsoft.com/office/drawing/2014/main" id="{13BB9327-C4EF-ED37-F519-378B16176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59" y="1480"/>
              <a:ext cx="41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5C285888-F376-4C5C-488F-3B972F130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" y="1451"/>
              <a:ext cx="56" cy="57"/>
            </a:xfrm>
            <a:custGeom>
              <a:avLst/>
              <a:gdLst>
                <a:gd name="T0" fmla="*/ 0 w 56"/>
                <a:gd name="T1" fmla="*/ 0 h 57"/>
                <a:gd name="T2" fmla="*/ 56 w 56"/>
                <a:gd name="T3" fmla="*/ 29 h 57"/>
                <a:gd name="T4" fmla="*/ 0 w 56"/>
                <a:gd name="T5" fmla="*/ 57 h 57"/>
                <a:gd name="T6" fmla="*/ 0 w 56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0" y="0"/>
                  </a:moveTo>
                  <a:lnTo>
                    <a:pt x="56" y="29"/>
                  </a:lnTo>
                  <a:lnTo>
                    <a:pt x="0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DCCAA00D-BEE0-5131-0113-62BEC376B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" y="1669"/>
              <a:ext cx="196" cy="1256"/>
            </a:xfrm>
            <a:custGeom>
              <a:avLst/>
              <a:gdLst>
                <a:gd name="T0" fmla="*/ 0 w 196"/>
                <a:gd name="T1" fmla="*/ 1256 h 1256"/>
                <a:gd name="T2" fmla="*/ 196 w 196"/>
                <a:gd name="T3" fmla="*/ 1256 h 1256"/>
                <a:gd name="T4" fmla="*/ 196 w 196"/>
                <a:gd name="T5" fmla="*/ 0 h 1256"/>
                <a:gd name="T6" fmla="*/ 49 w 196"/>
                <a:gd name="T7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256">
                  <a:moveTo>
                    <a:pt x="0" y="1256"/>
                  </a:moveTo>
                  <a:lnTo>
                    <a:pt x="196" y="1256"/>
                  </a:lnTo>
                  <a:lnTo>
                    <a:pt x="196" y="0"/>
                  </a:lnTo>
                  <a:lnTo>
                    <a:pt x="49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461F5269-5D83-43F1-805F-78338F429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" y="1641"/>
              <a:ext cx="56" cy="56"/>
            </a:xfrm>
            <a:custGeom>
              <a:avLst/>
              <a:gdLst>
                <a:gd name="T0" fmla="*/ 56 w 56"/>
                <a:gd name="T1" fmla="*/ 56 h 56"/>
                <a:gd name="T2" fmla="*/ 0 w 56"/>
                <a:gd name="T3" fmla="*/ 28 h 56"/>
                <a:gd name="T4" fmla="*/ 56 w 56"/>
                <a:gd name="T5" fmla="*/ 0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56" y="56"/>
                  </a:moveTo>
                  <a:lnTo>
                    <a:pt x="0" y="28"/>
                  </a:lnTo>
                  <a:lnTo>
                    <a:pt x="56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64">
              <a:extLst>
                <a:ext uri="{FF2B5EF4-FFF2-40B4-BE49-F238E27FC236}">
                  <a16:creationId xmlns:a16="http://schemas.microsoft.com/office/drawing/2014/main" id="{71405224-6CDD-7ABA-C83A-49F5A563E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0" y="1732"/>
              <a:ext cx="0" cy="26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4CB01DB4-84B4-3F4A-48A8-6D0796A50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" y="1992"/>
              <a:ext cx="56" cy="56"/>
            </a:xfrm>
            <a:custGeom>
              <a:avLst/>
              <a:gdLst>
                <a:gd name="T0" fmla="*/ 56 w 56"/>
                <a:gd name="T1" fmla="*/ 0 h 56"/>
                <a:gd name="T2" fmla="*/ 28 w 56"/>
                <a:gd name="T3" fmla="*/ 56 h 56"/>
                <a:gd name="T4" fmla="*/ 0 w 56"/>
                <a:gd name="T5" fmla="*/ 0 h 56"/>
                <a:gd name="T6" fmla="*/ 56 w 56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56" y="0"/>
                  </a:moveTo>
                  <a:lnTo>
                    <a:pt x="28" y="56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6E4B422B-A086-DA8E-B14A-A4A9D2775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" y="1823"/>
              <a:ext cx="154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64E51FFC-9CE9-9441-B782-5E326269F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" y="1819"/>
              <a:ext cx="2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6CDAEAA5-563B-1DCB-A451-DBA6AD3B1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" y="1480"/>
              <a:ext cx="108" cy="1326"/>
            </a:xfrm>
            <a:custGeom>
              <a:avLst/>
              <a:gdLst>
                <a:gd name="T0" fmla="*/ 0 w 108"/>
                <a:gd name="T1" fmla="*/ 0 h 1326"/>
                <a:gd name="T2" fmla="*/ 108 w 108"/>
                <a:gd name="T3" fmla="*/ 0 h 1326"/>
                <a:gd name="T4" fmla="*/ 108 w 108"/>
                <a:gd name="T5" fmla="*/ 1326 h 1326"/>
                <a:gd name="T6" fmla="*/ 49 w 108"/>
                <a:gd name="T7" fmla="*/ 1326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326">
                  <a:moveTo>
                    <a:pt x="0" y="0"/>
                  </a:moveTo>
                  <a:lnTo>
                    <a:pt x="108" y="0"/>
                  </a:lnTo>
                  <a:lnTo>
                    <a:pt x="108" y="1326"/>
                  </a:lnTo>
                  <a:lnTo>
                    <a:pt x="49" y="132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51E0E198-08AE-6569-E075-43B718E30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3" y="2778"/>
              <a:ext cx="56" cy="56"/>
            </a:xfrm>
            <a:custGeom>
              <a:avLst/>
              <a:gdLst>
                <a:gd name="T0" fmla="*/ 56 w 56"/>
                <a:gd name="T1" fmla="*/ 56 h 56"/>
                <a:gd name="T2" fmla="*/ 0 w 56"/>
                <a:gd name="T3" fmla="*/ 28 h 56"/>
                <a:gd name="T4" fmla="*/ 56 w 56"/>
                <a:gd name="T5" fmla="*/ 0 h 56"/>
                <a:gd name="T6" fmla="*/ 56 w 56"/>
                <a:gd name="T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6">
                  <a:moveTo>
                    <a:pt x="56" y="56"/>
                  </a:moveTo>
                  <a:lnTo>
                    <a:pt x="0" y="28"/>
                  </a:lnTo>
                  <a:lnTo>
                    <a:pt x="56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0">
              <a:extLst>
                <a:ext uri="{FF2B5EF4-FFF2-40B4-BE49-F238E27FC236}">
                  <a16:creationId xmlns:a16="http://schemas.microsoft.com/office/drawing/2014/main" id="{CE824729-F603-1F94-F076-4E46AB44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" y="2076"/>
              <a:ext cx="132" cy="1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1">
              <a:extLst>
                <a:ext uri="{FF2B5EF4-FFF2-40B4-BE49-F238E27FC236}">
                  <a16:creationId xmlns:a16="http://schemas.microsoft.com/office/drawing/2014/main" id="{CD274372-4889-E322-44AB-269B372B8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8" y="2070"/>
              <a:ext cx="198" cy="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68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5E27-87E8-5E20-61A3-46A05C3F4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CE7933-AC9F-C9DC-EBA2-E69754E3DC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8240" y="3826389"/>
            <a:ext cx="3474720" cy="23457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ISA compatible with existing RT graphics APIs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91430-AD7C-6E17-0723-877EA142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Interface: </a:t>
            </a:r>
            <a:r>
              <a:rPr lang="en-US" dirty="0">
                <a:solidFill>
                  <a:srgbClr val="FF0000"/>
                </a:solidFill>
              </a:rPr>
              <a:t>HSU</a:t>
            </a:r>
          </a:p>
        </p:txBody>
      </p:sp>
      <p:pic>
        <p:nvPicPr>
          <p:cNvPr id="40" name="Picture Placeholder 3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6A183B7-CDA7-F34E-0CA2-F4BD54E3FCD7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0" b="7910"/>
          <a:stretch>
            <a:fillRect/>
          </a:stretch>
        </p:blipFill>
        <p:spPr>
          <a:xfrm>
            <a:off x="7073824" y="1633550"/>
            <a:ext cx="3985425" cy="2130552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87BD05D-6D8B-BACA-AB89-99383572AA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73823" y="3826389"/>
            <a:ext cx="3985425" cy="234575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Library APIs for creating and searching different data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18B262-050F-B509-BE54-91D8AECFB8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C79082-C94D-81E8-2143-B002B898AE47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" y="1682434"/>
            <a:ext cx="3474720" cy="2131469"/>
            <a:chOff x="677293" y="1749050"/>
            <a:chExt cx="2215900" cy="135928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DE0E594-0E76-6037-2F7E-A0ABB38CA1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7293" y="1872919"/>
              <a:ext cx="1039134" cy="1111541"/>
              <a:chOff x="625512" y="1561771"/>
              <a:chExt cx="2914638" cy="3117730"/>
            </a:xfrm>
          </p:grpSpPr>
          <p:pic>
            <p:nvPicPr>
              <p:cNvPr id="41" name="Picture 40" descr="A red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88DA382C-7E2F-EDDB-815A-D0F187EFA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1" y="1561771"/>
                <a:ext cx="2701949" cy="1039211"/>
              </a:xfrm>
              <a:prstGeom prst="rect">
                <a:avLst/>
              </a:prstGeom>
            </p:spPr>
          </p:pic>
          <p:pic>
            <p:nvPicPr>
              <p:cNvPr id="42" name="Picture 41" descr="A close-up of a logo&#10;&#10;Description automatically generated">
                <a:extLst>
                  <a:ext uri="{FF2B5EF4-FFF2-40B4-BE49-F238E27FC236}">
                    <a16:creationId xmlns:a16="http://schemas.microsoft.com/office/drawing/2014/main" id="{A6E1EAC5-0B27-B6B9-A04D-A66BCCD49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2922" y="2649314"/>
                <a:ext cx="2152506" cy="885602"/>
              </a:xfrm>
              <a:prstGeom prst="rect">
                <a:avLst/>
              </a:prstGeom>
            </p:spPr>
          </p:pic>
          <p:pic>
            <p:nvPicPr>
              <p:cNvPr id="43" name="Picture 42" descr="A black background with white text&#10;&#10;Description automatically generated">
                <a:extLst>
                  <a:ext uri="{FF2B5EF4-FFF2-40B4-BE49-F238E27FC236}">
                    <a16:creationId xmlns:a16="http://schemas.microsoft.com/office/drawing/2014/main" id="{C8F0C9EF-6692-65EE-5468-710D0E250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512" y="3904693"/>
                <a:ext cx="2914638" cy="774808"/>
              </a:xfrm>
              <a:prstGeom prst="rect">
                <a:avLst/>
              </a:prstGeom>
            </p:spPr>
          </p:pic>
        </p:grpSp>
        <p:pic>
          <p:nvPicPr>
            <p:cNvPr id="58" name="Graphic 57" descr="Badge Tick with solid fill">
              <a:extLst>
                <a:ext uri="{FF2B5EF4-FFF2-40B4-BE49-F238E27FC236}">
                  <a16:creationId xmlns:a16="http://schemas.microsoft.com/office/drawing/2014/main" id="{1C17E883-8A75-B239-27A8-B88C2A5EC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33912" y="1749050"/>
              <a:ext cx="1359281" cy="1359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0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AE399D-F8D7-65A4-ED05-F9645FE43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Instruction Set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38154F-98D8-F41A-98AB-79DCF43659D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Baseline RT Unit:</a:t>
            </a:r>
          </a:p>
          <a:p>
            <a:endParaRPr lang="en-US" dirty="0"/>
          </a:p>
          <a:p>
            <a:r>
              <a:rPr lang="en-US" i="1" dirty="0"/>
              <a:t>RAY_INTERSECT</a:t>
            </a:r>
          </a:p>
          <a:p>
            <a:pPr lvl="1"/>
            <a:r>
              <a:rPr lang="en-US" dirty="0"/>
              <a:t>Calculates the intersection of 1 ray and one triangle</a:t>
            </a:r>
          </a:p>
          <a:p>
            <a:pPr lvl="1"/>
            <a:r>
              <a:rPr lang="en-US" dirty="0"/>
              <a:t>Calculates the intersection of 1 ray and four boxes (sorted by closest hit)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A2B907-23CF-CFED-C067-42B859C8B8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</a:rPr>
              <a:t>HSU</a:t>
            </a:r>
          </a:p>
          <a:p>
            <a:endParaRPr lang="en-US" i="1" dirty="0"/>
          </a:p>
          <a:p>
            <a:r>
              <a:rPr lang="en-US" i="1" dirty="0"/>
              <a:t>POINT_EUCLID</a:t>
            </a:r>
          </a:p>
          <a:p>
            <a:pPr lvl="1"/>
            <a:r>
              <a:rPr lang="en-US" dirty="0"/>
              <a:t>Calculates N-dimension squared Euclidean distance</a:t>
            </a:r>
          </a:p>
          <a:p>
            <a:r>
              <a:rPr lang="en-US" i="1" dirty="0"/>
              <a:t>POINT_ANGULAR</a:t>
            </a:r>
          </a:p>
          <a:p>
            <a:pPr lvl="1"/>
            <a:r>
              <a:rPr lang="en-US" dirty="0"/>
              <a:t>Calculates dot product and squared norm to partially compute angular distance</a:t>
            </a:r>
          </a:p>
          <a:p>
            <a:r>
              <a:rPr lang="en-US" i="1" dirty="0"/>
              <a:t>KEY_COMPARE</a:t>
            </a:r>
          </a:p>
          <a:p>
            <a:pPr lvl="1"/>
            <a:r>
              <a:rPr lang="en-US" dirty="0"/>
              <a:t>Performs a key comparison against up to 36 values per thread</a:t>
            </a:r>
          </a:p>
          <a:p>
            <a:pPr lvl="1"/>
            <a:endParaRPr lang="en-US" i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DB9495-A685-666A-177E-9CD03956E2A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5C7C38-5CAA-3B0E-4F34-F9E62AF4C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60" y="4390072"/>
            <a:ext cx="2263620" cy="8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45664-4312-655E-C22A-114FC4D9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C7F94-2FC0-190D-C211-F4ABF07E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Hardware: Baseline Ray Tracing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C0577-2FEF-4310-6C07-6A543EEE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C2E1AE-7063-CB11-D23A-D529E303C010}"/>
              </a:ext>
            </a:extLst>
          </p:cNvPr>
          <p:cNvGrpSpPr>
            <a:grpSpLocks noChangeAspect="1"/>
          </p:cNvGrpSpPr>
          <p:nvPr/>
        </p:nvGrpSpPr>
        <p:grpSpPr>
          <a:xfrm>
            <a:off x="3321050" y="1494369"/>
            <a:ext cx="4711700" cy="4118162"/>
            <a:chOff x="4253448" y="2099310"/>
            <a:chExt cx="2545940" cy="245436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14BFC96-23FE-AAE0-9DC4-4DE9BFF305CD}"/>
                </a:ext>
              </a:extLst>
            </p:cNvPr>
            <p:cNvSpPr/>
            <p:nvPr/>
          </p:nvSpPr>
          <p:spPr>
            <a:xfrm>
              <a:off x="4263686" y="2115738"/>
              <a:ext cx="2535702" cy="2096621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AB5F7F0-8C3E-B542-3DAF-E7EC60BAB602}"/>
                </a:ext>
              </a:extLst>
            </p:cNvPr>
            <p:cNvSpPr/>
            <p:nvPr/>
          </p:nvSpPr>
          <p:spPr>
            <a:xfrm>
              <a:off x="5692421" y="3413780"/>
              <a:ext cx="999552" cy="29255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RT Unit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66D892B-60DB-77E5-7D0B-D6A7F36C49E7}"/>
                </a:ext>
              </a:extLst>
            </p:cNvPr>
            <p:cNvSpPr txBox="1"/>
            <p:nvPr/>
          </p:nvSpPr>
          <p:spPr>
            <a:xfrm>
              <a:off x="4596759" y="2099310"/>
              <a:ext cx="2194137" cy="23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Streaming Multiprocessor (SM)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839E257F-7531-0BAE-CC8F-8CDC94A0DBE5}"/>
                </a:ext>
              </a:extLst>
            </p:cNvPr>
            <p:cNvSpPr/>
            <p:nvPr/>
          </p:nvSpPr>
          <p:spPr>
            <a:xfrm>
              <a:off x="4355562" y="3769612"/>
              <a:ext cx="2331474" cy="28720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L1D Cache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99EF974-F97A-A136-CD7E-B73DA5A0CB9B}"/>
                </a:ext>
              </a:extLst>
            </p:cNvPr>
            <p:cNvSpPr/>
            <p:nvPr/>
          </p:nvSpPr>
          <p:spPr>
            <a:xfrm>
              <a:off x="4253448" y="4280988"/>
              <a:ext cx="2535702" cy="27268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Interconnect To Mem Hierarchy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9E83C58-9373-8B93-AC19-62AE06C39285}"/>
                </a:ext>
              </a:extLst>
            </p:cNvPr>
            <p:cNvSpPr/>
            <p:nvPr/>
          </p:nvSpPr>
          <p:spPr>
            <a:xfrm>
              <a:off x="4363635" y="3413780"/>
              <a:ext cx="1001795" cy="2872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LDST Unit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DF2C9EB-BE7E-741C-4354-40BBACA5DD77}"/>
                </a:ext>
              </a:extLst>
            </p:cNvPr>
            <p:cNvGrpSpPr/>
            <p:nvPr/>
          </p:nvGrpSpPr>
          <p:grpSpPr>
            <a:xfrm>
              <a:off x="4363636" y="2337552"/>
              <a:ext cx="1002710" cy="885574"/>
              <a:chOff x="1748316" y="166689"/>
              <a:chExt cx="752177" cy="664308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2D53A36-7A35-4011-05CE-67C6998762D5}"/>
                  </a:ext>
                </a:extLst>
              </p:cNvPr>
              <p:cNvSpPr/>
              <p:nvPr/>
            </p:nvSpPr>
            <p:spPr>
              <a:xfrm>
                <a:off x="1748316" y="166689"/>
                <a:ext cx="752177" cy="664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75DB03F6-C02E-5661-EECA-C9CB595C74A0}"/>
                  </a:ext>
                </a:extLst>
              </p:cNvPr>
              <p:cNvSpPr/>
              <p:nvPr/>
            </p:nvSpPr>
            <p:spPr>
              <a:xfrm>
                <a:off x="1791000" y="194385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Scheduler</a:t>
                </a:r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E913CB8C-2CCA-7D03-ED45-113611288F8E}"/>
                  </a:ext>
                </a:extLst>
              </p:cNvPr>
              <p:cNvSpPr/>
              <p:nvPr/>
            </p:nvSpPr>
            <p:spPr>
              <a:xfrm>
                <a:off x="1791000" y="40306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 File</a:t>
                </a:r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47EA44A6-47BA-811B-70ED-ABD9FEAED240}"/>
                  </a:ext>
                </a:extLst>
              </p:cNvPr>
              <p:cNvSpPr/>
              <p:nvPr/>
            </p:nvSpPr>
            <p:spPr>
              <a:xfrm>
                <a:off x="1790999" y="61627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Exec Units</a:t>
                </a:r>
              </a:p>
            </p:txBody>
          </p:sp>
        </p:grp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6A33DEF-FA66-467A-EEBD-A51EB01B4E5C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>
              <a:off x="5521299" y="4056816"/>
              <a:ext cx="0" cy="224172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stealth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20E5C59-62C6-9E0A-21F3-20C783C1BE90}"/>
                </a:ext>
              </a:extLst>
            </p:cNvPr>
            <p:cNvCxnSpPr>
              <a:cxnSpLocks/>
            </p:cNvCxnSpPr>
            <p:nvPr/>
          </p:nvCxnSpPr>
          <p:spPr>
            <a:xfrm>
              <a:off x="4825347" y="3663824"/>
              <a:ext cx="0" cy="1737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stealth" w="sm" len="sm"/>
              <a:tailEnd type="stealth" w="sm" len="sm"/>
            </a:ln>
            <a:effectLst/>
          </p:spPr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5BA1851-CDEF-5752-BFD2-66D792ACC947}"/>
                </a:ext>
              </a:extLst>
            </p:cNvPr>
            <p:cNvGrpSpPr/>
            <p:nvPr/>
          </p:nvGrpSpPr>
          <p:grpSpPr>
            <a:xfrm>
              <a:off x="5683629" y="2337552"/>
              <a:ext cx="1002710" cy="885574"/>
              <a:chOff x="1748316" y="166689"/>
              <a:chExt cx="752177" cy="66430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F9A17C5-DCC1-CED7-B5B5-AB7099F12079}"/>
                  </a:ext>
                </a:extLst>
              </p:cNvPr>
              <p:cNvSpPr/>
              <p:nvPr/>
            </p:nvSpPr>
            <p:spPr>
              <a:xfrm>
                <a:off x="1748316" y="166689"/>
                <a:ext cx="752177" cy="664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AF1AE1AA-ECC6-04D3-AC68-498FADFB2369}"/>
                  </a:ext>
                </a:extLst>
              </p:cNvPr>
              <p:cNvSpPr/>
              <p:nvPr/>
            </p:nvSpPr>
            <p:spPr>
              <a:xfrm>
                <a:off x="1791000" y="194385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Scheduler</a:t>
                </a:r>
              </a:p>
            </p:txBody>
          </p:sp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EBE6EF80-5D74-61FD-481B-8FCED78B0771}"/>
                  </a:ext>
                </a:extLst>
              </p:cNvPr>
              <p:cNvSpPr/>
              <p:nvPr/>
            </p:nvSpPr>
            <p:spPr>
              <a:xfrm>
                <a:off x="1791000" y="40306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 File</a:t>
                </a:r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5B7524C2-8623-CB6B-E6E1-4AEE65CF3680}"/>
                  </a:ext>
                </a:extLst>
              </p:cNvPr>
              <p:cNvSpPr/>
              <p:nvPr/>
            </p:nvSpPr>
            <p:spPr>
              <a:xfrm>
                <a:off x="1790999" y="61627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Exec Units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6436788-2E67-1FB8-93F5-F1EFC76347CD}"/>
                </a:ext>
              </a:extLst>
            </p:cNvPr>
            <p:cNvSpPr/>
            <p:nvPr/>
          </p:nvSpPr>
          <p:spPr>
            <a:xfrm>
              <a:off x="5391180" y="2542375"/>
              <a:ext cx="60948" cy="609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791EEF8-459D-A979-DB13-5F22116909C5}"/>
                </a:ext>
              </a:extLst>
            </p:cNvPr>
            <p:cNvSpPr/>
            <p:nvPr/>
          </p:nvSpPr>
          <p:spPr>
            <a:xfrm>
              <a:off x="5491049" y="2542375"/>
              <a:ext cx="60948" cy="609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9150636-64C8-1FF0-AC45-5C33D01392F3}"/>
                </a:ext>
              </a:extLst>
            </p:cNvPr>
            <p:cNvSpPr/>
            <p:nvPr/>
          </p:nvSpPr>
          <p:spPr>
            <a:xfrm>
              <a:off x="5590214" y="2542375"/>
              <a:ext cx="60948" cy="609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A5EB681F-5F00-2DB2-2BCD-F18A775E87CE}"/>
                </a:ext>
              </a:extLst>
            </p:cNvPr>
            <p:cNvCxnSpPr>
              <a:cxnSpLocks/>
            </p:cNvCxnSpPr>
            <p:nvPr/>
          </p:nvCxnSpPr>
          <p:spPr>
            <a:xfrm>
              <a:off x="6149067" y="3663824"/>
              <a:ext cx="0" cy="17378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stealth" w="sm" len="sm"/>
              <a:tailEnd type="stealth" w="sm" len="sm"/>
            </a:ln>
            <a:effectLst/>
          </p:spPr>
        </p:cxnSp>
        <p:cxnSp>
          <p:nvCxnSpPr>
            <p:cNvPr id="144" name="Connector: Elbow 143">
              <a:extLst>
                <a:ext uri="{FF2B5EF4-FFF2-40B4-BE49-F238E27FC236}">
                  <a16:creationId xmlns:a16="http://schemas.microsoft.com/office/drawing/2014/main" id="{E6456AE5-88EF-ADBA-3B79-8F01F2A837D9}"/>
                </a:ext>
              </a:extLst>
            </p:cNvPr>
            <p:cNvCxnSpPr>
              <a:cxnSpLocks/>
              <a:stCxn id="177" idx="3"/>
              <a:endCxn id="131" idx="1"/>
            </p:cNvCxnSpPr>
            <p:nvPr/>
          </p:nvCxnSpPr>
          <p:spPr>
            <a:xfrm>
              <a:off x="5283569" y="2757730"/>
              <a:ext cx="408852" cy="802326"/>
            </a:xfrm>
            <a:prstGeom prst="bentConnector3">
              <a:avLst>
                <a:gd name="adj1" fmla="val 57764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stealth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FB1B504-FE21-4CA8-C8B7-A54B22EC5F86}"/>
                </a:ext>
              </a:extLst>
            </p:cNvPr>
            <p:cNvCxnSpPr>
              <a:cxnSpLocks/>
              <a:stCxn id="173" idx="1"/>
            </p:cNvCxnSpPr>
            <p:nvPr/>
          </p:nvCxnSpPr>
          <p:spPr>
            <a:xfrm flipH="1" flipV="1">
              <a:off x="5486972" y="2757730"/>
              <a:ext cx="253558" cy="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9637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F69B-414A-AFA2-7D97-A974876BA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C873-EF7B-540A-4C25-620FDF11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Hardware: Baseline Ray Tracing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71928-9160-923C-B389-AE93E9F3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EC3E84-AA1A-3DE3-8233-3F07E9FE7C3E}"/>
              </a:ext>
            </a:extLst>
          </p:cNvPr>
          <p:cNvGrpSpPr>
            <a:grpSpLocks noChangeAspect="1"/>
          </p:cNvGrpSpPr>
          <p:nvPr/>
        </p:nvGrpSpPr>
        <p:grpSpPr>
          <a:xfrm>
            <a:off x="2213043" y="1219200"/>
            <a:ext cx="6334058" cy="4496853"/>
            <a:chOff x="2910603" y="1967075"/>
            <a:chExt cx="3777521" cy="268184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BBC18E2-0ED2-A8F9-DCAE-16891FAB28F1}"/>
                </a:ext>
              </a:extLst>
            </p:cNvPr>
            <p:cNvSpPr/>
            <p:nvPr/>
          </p:nvSpPr>
          <p:spPr>
            <a:xfrm>
              <a:off x="3031227" y="1967075"/>
              <a:ext cx="3656897" cy="2681844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CA0FAAB0-F729-99DD-8657-1A9D289D757C}"/>
                </a:ext>
              </a:extLst>
            </p:cNvPr>
            <p:cNvSpPr/>
            <p:nvPr/>
          </p:nvSpPr>
          <p:spPr>
            <a:xfrm>
              <a:off x="3062971" y="3655612"/>
              <a:ext cx="1587193" cy="17776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 Access FIFO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61719DB-EBF3-6867-AD29-BA21D2F87AB2}"/>
                </a:ext>
              </a:extLst>
            </p:cNvPr>
            <p:cNvSpPr/>
            <p:nvPr/>
          </p:nvSpPr>
          <p:spPr>
            <a:xfrm>
              <a:off x="3062971" y="3967290"/>
              <a:ext cx="1587193" cy="17776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 Response FIFO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A1BF30C-BE2E-889F-131A-0B757B7D466E}"/>
                </a:ext>
              </a:extLst>
            </p:cNvPr>
            <p:cNvSpPr/>
            <p:nvPr/>
          </p:nvSpPr>
          <p:spPr>
            <a:xfrm>
              <a:off x="3059797" y="2239561"/>
              <a:ext cx="3533097" cy="30156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Warp Buffer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E16F052-FED7-3A8A-5BFE-B4D60AC006FE}"/>
                </a:ext>
              </a:extLst>
            </p:cNvPr>
            <p:cNvSpPr/>
            <p:nvPr/>
          </p:nvSpPr>
          <p:spPr>
            <a:xfrm>
              <a:off x="5072362" y="3090296"/>
              <a:ext cx="1587192" cy="3396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Single-Lane Datapath Pipeline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9478BE1-020E-2CF6-081F-3FCB90EC3538}"/>
                </a:ext>
              </a:extLst>
            </p:cNvPr>
            <p:cNvGrpSpPr/>
            <p:nvPr/>
          </p:nvGrpSpPr>
          <p:grpSpPr>
            <a:xfrm>
              <a:off x="3929579" y="2298919"/>
              <a:ext cx="2437931" cy="182845"/>
              <a:chOff x="4198142" y="-245028"/>
              <a:chExt cx="1828800" cy="13716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86E826B-99B7-F9EE-F8BF-B8F549FEECF6}"/>
                  </a:ext>
                </a:extLst>
              </p:cNvPr>
              <p:cNvSpPr/>
              <p:nvPr/>
            </p:nvSpPr>
            <p:spPr>
              <a:xfrm>
                <a:off x="4198142" y="-245028"/>
                <a:ext cx="18288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8267746-8702-534E-5878-7F70CD2036A0}"/>
                  </a:ext>
                </a:extLst>
              </p:cNvPr>
              <p:cNvSpPr/>
              <p:nvPr/>
            </p:nvSpPr>
            <p:spPr>
              <a:xfrm>
                <a:off x="41981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730BB6C-BE75-AD50-D83F-1100FDFA5840}"/>
                  </a:ext>
                </a:extLst>
              </p:cNvPr>
              <p:cNvSpPr/>
              <p:nvPr/>
            </p:nvSpPr>
            <p:spPr>
              <a:xfrm>
                <a:off x="44267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44CCCED-DECE-2524-2838-F267282C937D}"/>
                  </a:ext>
                </a:extLst>
              </p:cNvPr>
              <p:cNvSpPr/>
              <p:nvPr/>
            </p:nvSpPr>
            <p:spPr>
              <a:xfrm>
                <a:off x="46553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E42E3D7-84B1-EFA9-9335-3BE1A7167C0C}"/>
                  </a:ext>
                </a:extLst>
              </p:cNvPr>
              <p:cNvSpPr/>
              <p:nvPr/>
            </p:nvSpPr>
            <p:spPr>
              <a:xfrm>
                <a:off x="48839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CF9DFD1-4F3A-8919-D502-6BA35B4B45A3}"/>
                  </a:ext>
                </a:extLst>
              </p:cNvPr>
              <p:cNvSpPr/>
              <p:nvPr/>
            </p:nvSpPr>
            <p:spPr>
              <a:xfrm>
                <a:off x="51125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B6B07C4-8690-9291-9326-C53A932E75AC}"/>
                  </a:ext>
                </a:extLst>
              </p:cNvPr>
              <p:cNvSpPr/>
              <p:nvPr/>
            </p:nvSpPr>
            <p:spPr>
              <a:xfrm>
                <a:off x="53411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1C92CDDA-50F7-3877-5DCC-B7145DB34337}"/>
                  </a:ext>
                </a:extLst>
              </p:cNvPr>
              <p:cNvSpPr/>
              <p:nvPr/>
            </p:nvSpPr>
            <p:spPr>
              <a:xfrm>
                <a:off x="55697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B895167-16F6-92C1-BBB0-E8B0A12D3CEF}"/>
                </a:ext>
              </a:extLst>
            </p:cNvPr>
            <p:cNvSpPr/>
            <p:nvPr/>
          </p:nvSpPr>
          <p:spPr>
            <a:xfrm>
              <a:off x="5072360" y="3429953"/>
              <a:ext cx="1587191" cy="796772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Ray-Triangle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Ray-Box 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C48874B-E2BB-1815-DDCA-AE85A2794A43}"/>
                </a:ext>
              </a:extLst>
            </p:cNvPr>
            <p:cNvSpPr/>
            <p:nvPr/>
          </p:nvSpPr>
          <p:spPr>
            <a:xfrm>
              <a:off x="3059798" y="2697939"/>
              <a:ext cx="1850669" cy="8748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FCC9CE-24AC-0A4B-1684-F7AB3E0CD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97" y="2481763"/>
              <a:ext cx="869782" cy="21617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3AD328B-5692-A898-2501-D3534A6D13F9}"/>
                </a:ext>
              </a:extLst>
            </p:cNvPr>
            <p:cNvCxnSpPr>
              <a:cxnSpLocks/>
            </p:cNvCxnSpPr>
            <p:nvPr/>
          </p:nvCxnSpPr>
          <p:spPr>
            <a:xfrm>
              <a:off x="4234321" y="2481763"/>
              <a:ext cx="676146" cy="216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EFD82D-788F-0515-3CB8-353EDE532EFA}"/>
                </a:ext>
              </a:extLst>
            </p:cNvPr>
            <p:cNvSpPr txBox="1"/>
            <p:nvPr/>
          </p:nvSpPr>
          <p:spPr>
            <a:xfrm>
              <a:off x="3030911" y="2693596"/>
              <a:ext cx="1136432" cy="23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Entry Layout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2E1A3602-3F4D-AB6F-9FDD-6CF6A5C6F4DB}"/>
                </a:ext>
              </a:extLst>
            </p:cNvPr>
            <p:cNvCxnSpPr>
              <a:cxnSpLocks/>
              <a:stCxn id="109" idx="2"/>
              <a:endCxn id="118" idx="3"/>
            </p:cNvCxnSpPr>
            <p:nvPr/>
          </p:nvCxnSpPr>
          <p:spPr>
            <a:xfrm rot="5400000">
              <a:off x="5293019" y="3844172"/>
              <a:ext cx="190386" cy="955491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2039DC2-C6B3-0951-768E-5291BEB4407A}"/>
                </a:ext>
              </a:extLst>
            </p:cNvPr>
            <p:cNvSpPr txBox="1"/>
            <p:nvPr/>
          </p:nvSpPr>
          <p:spPr>
            <a:xfrm>
              <a:off x="5015221" y="4212121"/>
              <a:ext cx="947555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Single Lane Result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EDF01A1-FB1A-977C-F56B-916FC378B11C}"/>
                </a:ext>
              </a:extLst>
            </p:cNvPr>
            <p:cNvSpPr txBox="1"/>
            <p:nvPr/>
          </p:nvSpPr>
          <p:spPr>
            <a:xfrm>
              <a:off x="2993835" y="4203907"/>
              <a:ext cx="947555" cy="348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32-Wide SIMD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Result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EAD38E71-AB66-8890-0787-BE22CE7C2705}"/>
                </a:ext>
              </a:extLst>
            </p:cNvPr>
            <p:cNvCxnSpPr>
              <a:cxnSpLocks/>
              <a:stCxn id="116" idx="3"/>
              <a:endCxn id="116" idx="1"/>
            </p:cNvCxnSpPr>
            <p:nvPr/>
          </p:nvCxnSpPr>
          <p:spPr>
            <a:xfrm flipH="1">
              <a:off x="2993835" y="4378282"/>
              <a:ext cx="94755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667E892-52F9-7D4A-F3CB-A9B38BF4FD2A}"/>
                </a:ext>
              </a:extLst>
            </p:cNvPr>
            <p:cNvSpPr/>
            <p:nvPr/>
          </p:nvSpPr>
          <p:spPr>
            <a:xfrm>
              <a:off x="3856569" y="4313945"/>
              <a:ext cx="1053897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Result Buffer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34C3B75-F483-8506-485A-BF560244421E}"/>
                </a:ext>
              </a:extLst>
            </p:cNvPr>
            <p:cNvSpPr/>
            <p:nvPr/>
          </p:nvSpPr>
          <p:spPr>
            <a:xfrm>
              <a:off x="3104236" y="2933681"/>
              <a:ext cx="920575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Active Mask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D1F73E8-464C-84AF-ABDE-DC1F9E9F0AB3}"/>
                </a:ext>
              </a:extLst>
            </p:cNvPr>
            <p:cNvSpPr/>
            <p:nvPr/>
          </p:nvSpPr>
          <p:spPr>
            <a:xfrm>
              <a:off x="3978783" y="2933681"/>
              <a:ext cx="865020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 Mask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DE774FA-B878-99DE-B0DA-3E3519FD347D}"/>
                </a:ext>
              </a:extLst>
            </p:cNvPr>
            <p:cNvSpPr/>
            <p:nvPr/>
          </p:nvSpPr>
          <p:spPr>
            <a:xfrm>
              <a:off x="3167649" y="3234920"/>
              <a:ext cx="1692027" cy="27903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 Data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661CF55-7E16-0740-5069-14225D5C4678}"/>
                </a:ext>
              </a:extLst>
            </p:cNvPr>
            <p:cNvSpPr/>
            <p:nvPr/>
          </p:nvSpPr>
          <p:spPr>
            <a:xfrm>
              <a:off x="3139911" y="3210541"/>
              <a:ext cx="1692027" cy="27903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 Data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EBF6F53-B63E-5D3C-9605-402BFA1BF726}"/>
                </a:ext>
              </a:extLst>
            </p:cNvPr>
            <p:cNvGrpSpPr/>
            <p:nvPr/>
          </p:nvGrpSpPr>
          <p:grpSpPr>
            <a:xfrm>
              <a:off x="3112173" y="3184772"/>
              <a:ext cx="1695109" cy="280409"/>
              <a:chOff x="3712366" y="813479"/>
              <a:chExt cx="1309690" cy="215221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8BD4C4A-C1DF-2305-7412-AD10F092D815}"/>
                  </a:ext>
                </a:extLst>
              </p:cNvPr>
              <p:cNvSpPr/>
              <p:nvPr/>
            </p:nvSpPr>
            <p:spPr>
              <a:xfrm>
                <a:off x="3712366" y="814537"/>
                <a:ext cx="669133" cy="2141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Ray Data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A7C70ABA-D0B3-E05F-DEA2-935141B71AA6}"/>
                  </a:ext>
                </a:extLst>
              </p:cNvPr>
              <p:cNvSpPr/>
              <p:nvPr/>
            </p:nvSpPr>
            <p:spPr>
              <a:xfrm>
                <a:off x="4373165" y="813479"/>
                <a:ext cx="648891" cy="21522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Node Data or Address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EE6A4ACC-6AB8-1233-1CDE-268C6965DC27}"/>
                </a:ext>
              </a:extLst>
            </p:cNvPr>
            <p:cNvSpPr/>
            <p:nvPr/>
          </p:nvSpPr>
          <p:spPr>
            <a:xfrm>
              <a:off x="5130134" y="2689767"/>
              <a:ext cx="1462759" cy="210142"/>
            </a:xfrm>
            <a:prstGeom prst="round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Datapath Scheduler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9CF7B0CF-2A06-CBAB-6777-C7E227F05CCD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rot="5400000">
              <a:off x="4191806" y="2940126"/>
              <a:ext cx="1262732" cy="346009"/>
            </a:xfrm>
            <a:prstGeom prst="bentConnector3">
              <a:avLst>
                <a:gd name="adj1" fmla="val 10027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stealth"/>
            </a:ln>
            <a:effectLst/>
          </p:spPr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8FF91331-FF07-9077-A597-E522165D1B29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V="1">
              <a:off x="4650165" y="2564028"/>
              <a:ext cx="346009" cy="1492145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98BA52E-CD31-9206-3AA2-8B0000B3B118}"/>
                </a:ext>
              </a:extLst>
            </p:cNvPr>
            <p:cNvCxnSpPr>
              <a:cxnSpLocks/>
              <a:stCxn id="124" idx="2"/>
              <a:endCxn id="107" idx="0"/>
            </p:cNvCxnSpPr>
            <p:nvPr/>
          </p:nvCxnSpPr>
          <p:spPr>
            <a:xfrm>
              <a:off x="5861515" y="2899910"/>
              <a:ext cx="4443" cy="19038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12535197-4DAE-B690-C7E5-16399A4A0F5F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5861514" y="2551003"/>
              <a:ext cx="0" cy="1387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none"/>
            </a:ln>
            <a:effectLst/>
          </p:spPr>
        </p:cxn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4C1A6D04-B9AF-7C1F-EDAD-ED04916B7FC6}"/>
                </a:ext>
              </a:extLst>
            </p:cNvPr>
            <p:cNvSpPr/>
            <p:nvPr/>
          </p:nvSpPr>
          <p:spPr>
            <a:xfrm>
              <a:off x="2913777" y="3933623"/>
              <a:ext cx="266649" cy="234611"/>
            </a:xfrm>
            <a:prstGeom prst="rightArrow">
              <a:avLst>
                <a:gd name="adj1" fmla="val 26396"/>
                <a:gd name="adj2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Arrow: Right 129">
              <a:extLst>
                <a:ext uri="{FF2B5EF4-FFF2-40B4-BE49-F238E27FC236}">
                  <a16:creationId xmlns:a16="http://schemas.microsoft.com/office/drawing/2014/main" id="{31311CF3-C851-05C1-6250-E803EE9969EB}"/>
                </a:ext>
              </a:extLst>
            </p:cNvPr>
            <p:cNvSpPr/>
            <p:nvPr/>
          </p:nvSpPr>
          <p:spPr>
            <a:xfrm rot="10800000">
              <a:off x="2910603" y="3627614"/>
              <a:ext cx="266649" cy="234611"/>
            </a:xfrm>
            <a:prstGeom prst="rightArrow">
              <a:avLst>
                <a:gd name="adj1" fmla="val 26396"/>
                <a:gd name="adj2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D6B45E-A4B0-A671-7F11-4988BD0A7B6B}"/>
              </a:ext>
            </a:extLst>
          </p:cNvPr>
          <p:cNvGrpSpPr>
            <a:grpSpLocks noChangeAspect="1"/>
          </p:cNvGrpSpPr>
          <p:nvPr/>
        </p:nvGrpSpPr>
        <p:grpSpPr>
          <a:xfrm>
            <a:off x="233898" y="4039984"/>
            <a:ext cx="1042452" cy="1004954"/>
            <a:chOff x="119598" y="2194560"/>
            <a:chExt cx="2545940" cy="245436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70586D2-6718-2353-D11B-644383A99AF9}"/>
                </a:ext>
              </a:extLst>
            </p:cNvPr>
            <p:cNvSpPr/>
            <p:nvPr/>
          </p:nvSpPr>
          <p:spPr>
            <a:xfrm>
              <a:off x="129836" y="2210988"/>
              <a:ext cx="2535702" cy="2096621"/>
            </a:xfrm>
            <a:prstGeom prst="rect">
              <a:avLst/>
            </a:prstGeom>
            <a:solidFill>
              <a:srgbClr val="ED7D31">
                <a:lumMod val="20000"/>
                <a:lumOff val="80000"/>
              </a:srgbClr>
            </a:solidFill>
            <a:ln w="1270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AB1B8E3-0335-2FCD-869E-F8BABE55DACB}"/>
                </a:ext>
              </a:extLst>
            </p:cNvPr>
            <p:cNvSpPr/>
            <p:nvPr/>
          </p:nvSpPr>
          <p:spPr>
            <a:xfrm>
              <a:off x="1558571" y="3509030"/>
              <a:ext cx="999552" cy="29255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RT Unit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1F3AAE7-CA2A-C21D-36E0-D78A57C6A53E}"/>
                </a:ext>
              </a:extLst>
            </p:cNvPr>
            <p:cNvSpPr txBox="1"/>
            <p:nvPr/>
          </p:nvSpPr>
          <p:spPr>
            <a:xfrm>
              <a:off x="462909" y="2194560"/>
              <a:ext cx="2194137" cy="300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Streaming Multiprocessor (SM)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7E2B365E-55B8-3B6D-5AF2-B67CE4F065E3}"/>
                </a:ext>
              </a:extLst>
            </p:cNvPr>
            <p:cNvSpPr/>
            <p:nvPr/>
          </p:nvSpPr>
          <p:spPr>
            <a:xfrm>
              <a:off x="221712" y="3864862"/>
              <a:ext cx="2331474" cy="287203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L1D Cache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85D45F1-3F0F-ED11-9F68-FC8E2E011DDA}"/>
                </a:ext>
              </a:extLst>
            </p:cNvPr>
            <p:cNvSpPr/>
            <p:nvPr/>
          </p:nvSpPr>
          <p:spPr>
            <a:xfrm>
              <a:off x="119598" y="4376238"/>
              <a:ext cx="2535702" cy="27268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Interconnect To Mem Hierarchy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A77E899-1CDB-A4F4-AE9C-E5003F95F380}"/>
                </a:ext>
              </a:extLst>
            </p:cNvPr>
            <p:cNvSpPr/>
            <p:nvPr/>
          </p:nvSpPr>
          <p:spPr>
            <a:xfrm>
              <a:off x="229785" y="3509030"/>
              <a:ext cx="1001795" cy="2872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LDST Unit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BD64A50-A261-FEBD-59E0-85B102B705DB}"/>
                </a:ext>
              </a:extLst>
            </p:cNvPr>
            <p:cNvGrpSpPr/>
            <p:nvPr/>
          </p:nvGrpSpPr>
          <p:grpSpPr>
            <a:xfrm>
              <a:off x="229786" y="2432802"/>
              <a:ext cx="1002710" cy="885574"/>
              <a:chOff x="1748316" y="166689"/>
              <a:chExt cx="752177" cy="664308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0FE299B1-8718-DE25-2019-788D08026426}"/>
                  </a:ext>
                </a:extLst>
              </p:cNvPr>
              <p:cNvSpPr/>
              <p:nvPr/>
            </p:nvSpPr>
            <p:spPr>
              <a:xfrm>
                <a:off x="1748316" y="166689"/>
                <a:ext cx="752177" cy="664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: Rounded Corners 175">
                <a:extLst>
                  <a:ext uri="{FF2B5EF4-FFF2-40B4-BE49-F238E27FC236}">
                    <a16:creationId xmlns:a16="http://schemas.microsoft.com/office/drawing/2014/main" id="{2D04F08F-EE3E-57DF-24D4-6570F3C805FB}"/>
                  </a:ext>
                </a:extLst>
              </p:cNvPr>
              <p:cNvSpPr/>
              <p:nvPr/>
            </p:nvSpPr>
            <p:spPr>
              <a:xfrm>
                <a:off x="1791000" y="194385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Scheduler</a:t>
                </a:r>
              </a:p>
            </p:txBody>
          </p:sp>
          <p:sp>
            <p:nvSpPr>
              <p:cNvPr id="177" name="Rectangle: Rounded Corners 176">
                <a:extLst>
                  <a:ext uri="{FF2B5EF4-FFF2-40B4-BE49-F238E27FC236}">
                    <a16:creationId xmlns:a16="http://schemas.microsoft.com/office/drawing/2014/main" id="{026C2111-0DB5-8871-DEE3-449EE0846C2D}"/>
                  </a:ext>
                </a:extLst>
              </p:cNvPr>
              <p:cNvSpPr/>
              <p:nvPr/>
            </p:nvSpPr>
            <p:spPr>
              <a:xfrm>
                <a:off x="1791000" y="40306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 File</a:t>
                </a:r>
              </a:p>
            </p:txBody>
          </p:sp>
          <p:sp>
            <p:nvSpPr>
              <p:cNvPr id="178" name="Rectangle: Rounded Corners 177">
                <a:extLst>
                  <a:ext uri="{FF2B5EF4-FFF2-40B4-BE49-F238E27FC236}">
                    <a16:creationId xmlns:a16="http://schemas.microsoft.com/office/drawing/2014/main" id="{94611B3C-7D1C-7431-1145-9DC2ECF94DB7}"/>
                  </a:ext>
                </a:extLst>
              </p:cNvPr>
              <p:cNvSpPr/>
              <p:nvPr/>
            </p:nvSpPr>
            <p:spPr>
              <a:xfrm>
                <a:off x="1790999" y="61627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Exec Units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7AF09FE-562E-92C7-CF37-B3286E1C4B50}"/>
                </a:ext>
              </a:extLst>
            </p:cNvPr>
            <p:cNvGrpSpPr/>
            <p:nvPr/>
          </p:nvGrpSpPr>
          <p:grpSpPr>
            <a:xfrm>
              <a:off x="1549779" y="2432802"/>
              <a:ext cx="1002710" cy="885574"/>
              <a:chOff x="1748316" y="166689"/>
              <a:chExt cx="752177" cy="66430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786B8A2-D13E-3950-B317-0B44892E71B2}"/>
                  </a:ext>
                </a:extLst>
              </p:cNvPr>
              <p:cNvSpPr/>
              <p:nvPr/>
            </p:nvSpPr>
            <p:spPr>
              <a:xfrm>
                <a:off x="1748316" y="166689"/>
                <a:ext cx="752177" cy="6643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292ECF72-91F6-03CA-5932-96B8C71DBFD1}"/>
                  </a:ext>
                </a:extLst>
              </p:cNvPr>
              <p:cNvSpPr/>
              <p:nvPr/>
            </p:nvSpPr>
            <p:spPr>
              <a:xfrm>
                <a:off x="1791000" y="194385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Scheduler</a:t>
                </a:r>
              </a:p>
            </p:txBody>
          </p:sp>
          <p:sp>
            <p:nvSpPr>
              <p:cNvPr id="173" name="Rectangle: Rounded Corners 172">
                <a:extLst>
                  <a:ext uri="{FF2B5EF4-FFF2-40B4-BE49-F238E27FC236}">
                    <a16:creationId xmlns:a16="http://schemas.microsoft.com/office/drawing/2014/main" id="{EA5C263C-8C6A-482C-E9D4-518E442F3FC3}"/>
                  </a:ext>
                </a:extLst>
              </p:cNvPr>
              <p:cNvSpPr/>
              <p:nvPr/>
            </p:nvSpPr>
            <p:spPr>
              <a:xfrm>
                <a:off x="1791000" y="40306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 File</a:t>
                </a:r>
              </a:p>
            </p:txBody>
          </p:sp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35903936-1531-BB82-E5E3-FE63CFAE06BE}"/>
                  </a:ext>
                </a:extLst>
              </p:cNvPr>
              <p:cNvSpPr/>
              <p:nvPr/>
            </p:nvSpPr>
            <p:spPr>
              <a:xfrm>
                <a:off x="1790999" y="616274"/>
                <a:ext cx="647399" cy="157637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Exec Units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B455B43-FA99-6ED3-3639-9B615F87E6D6}"/>
                </a:ext>
              </a:extLst>
            </p:cNvPr>
            <p:cNvSpPr/>
            <p:nvPr/>
          </p:nvSpPr>
          <p:spPr>
            <a:xfrm>
              <a:off x="1257330" y="2637625"/>
              <a:ext cx="60948" cy="609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AD2E438-AA6C-6474-5B31-95E52280DA32}"/>
                </a:ext>
              </a:extLst>
            </p:cNvPr>
            <p:cNvSpPr/>
            <p:nvPr/>
          </p:nvSpPr>
          <p:spPr>
            <a:xfrm>
              <a:off x="1357199" y="2637625"/>
              <a:ext cx="60948" cy="609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F6F87FD-1BA2-74F9-86B0-879AF542E9C6}"/>
                </a:ext>
              </a:extLst>
            </p:cNvPr>
            <p:cNvSpPr/>
            <p:nvPr/>
          </p:nvSpPr>
          <p:spPr>
            <a:xfrm>
              <a:off x="1456364" y="2637625"/>
              <a:ext cx="60948" cy="60948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7DE78D-B774-DE51-BF52-ABC5B57D37A0}"/>
              </a:ext>
            </a:extLst>
          </p:cNvPr>
          <p:cNvCxnSpPr>
            <a:cxnSpLocks/>
          </p:cNvCxnSpPr>
          <p:nvPr/>
        </p:nvCxnSpPr>
        <p:spPr>
          <a:xfrm flipV="1">
            <a:off x="1230061" y="1219200"/>
            <a:ext cx="1181049" cy="33539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F4E7FE-0CB2-0109-5D41-DDDC529FD960}"/>
              </a:ext>
            </a:extLst>
          </p:cNvPr>
          <p:cNvCxnSpPr>
            <a:cxnSpLocks/>
          </p:cNvCxnSpPr>
          <p:nvPr/>
        </p:nvCxnSpPr>
        <p:spPr>
          <a:xfrm>
            <a:off x="1237684" y="4702991"/>
            <a:ext cx="1173426" cy="10130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64AE564-3ED2-5D67-B314-E155C839F1F0}"/>
              </a:ext>
            </a:extLst>
          </p:cNvPr>
          <p:cNvSpPr txBox="1"/>
          <p:nvPr/>
        </p:nvSpPr>
        <p:spPr>
          <a:xfrm>
            <a:off x="2419494" y="1179634"/>
            <a:ext cx="6135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Ray Tracing Unit</a:t>
            </a:r>
          </a:p>
        </p:txBody>
      </p:sp>
    </p:spTree>
    <p:extLst>
      <p:ext uri="{BB962C8B-B14F-4D97-AF65-F5344CB8AC3E}">
        <p14:creationId xmlns:p14="http://schemas.microsoft.com/office/powerpoint/2010/main" val="6190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B04F-CE34-3F4A-6032-5E0646CA4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516F-D874-9EE5-3336-5484282F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Hardware: Baseline Ray Tracing Unit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DA22C-DEC6-1157-4BA7-AAECD29F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13D43A-9765-C85D-04B4-C0CEAE68A492}"/>
              </a:ext>
            </a:extLst>
          </p:cNvPr>
          <p:cNvGrpSpPr>
            <a:grpSpLocks noChangeAspect="1"/>
          </p:cNvGrpSpPr>
          <p:nvPr/>
        </p:nvGrpSpPr>
        <p:grpSpPr>
          <a:xfrm>
            <a:off x="4186855" y="1508078"/>
            <a:ext cx="3106894" cy="3873443"/>
            <a:chOff x="7023461" y="2210988"/>
            <a:chExt cx="1950344" cy="243154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0BB8843-1256-6A91-4BE6-80731C0E5E9D}"/>
                </a:ext>
              </a:extLst>
            </p:cNvPr>
            <p:cNvSpPr/>
            <p:nvPr/>
          </p:nvSpPr>
          <p:spPr>
            <a:xfrm>
              <a:off x="7023461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translate box to ray origin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8CD5ED2-5575-44CD-AD8D-E7F0FD835E4B}"/>
                </a:ext>
              </a:extLst>
            </p:cNvPr>
            <p:cNvSpPr/>
            <p:nvPr/>
          </p:nvSpPr>
          <p:spPr>
            <a:xfrm>
              <a:off x="7023461" y="3027694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 intervals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A18787E-775D-A79C-AC3F-C9A66AC32658}"/>
                </a:ext>
              </a:extLst>
            </p:cNvPr>
            <p:cNvSpPr/>
            <p:nvPr/>
          </p:nvSpPr>
          <p:spPr>
            <a:xfrm>
              <a:off x="7023461" y="3429953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tmin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/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tmax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calc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D44007C-A48E-0247-0D14-938058979DEE}"/>
                </a:ext>
              </a:extLst>
            </p:cNvPr>
            <p:cNvSpPr/>
            <p:nvPr/>
          </p:nvSpPr>
          <p:spPr>
            <a:xfrm>
              <a:off x="7023461" y="383221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Hit =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tmin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&lt;=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tmax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9832111-7752-41C4-02B3-70257D4281DB}"/>
                </a:ext>
              </a:extLst>
            </p:cNvPr>
            <p:cNvSpPr/>
            <p:nvPr/>
          </p:nvSpPr>
          <p:spPr>
            <a:xfrm>
              <a:off x="7023461" y="424027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Sort closest hit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E18D39C-DDC0-C0E7-65FE-FBBCEFF5F50B}"/>
                </a:ext>
              </a:extLst>
            </p:cNvPr>
            <p:cNvSpPr/>
            <p:nvPr/>
          </p:nvSpPr>
          <p:spPr>
            <a:xfrm>
              <a:off x="7998633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translate tri to ray origin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435D3A7-F12B-F7DA-8831-A470FE3DCEC1}"/>
                </a:ext>
              </a:extLst>
            </p:cNvPr>
            <p:cNvSpPr/>
            <p:nvPr/>
          </p:nvSpPr>
          <p:spPr>
            <a:xfrm>
              <a:off x="7998633" y="3027694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Shear/scale vertices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3901CCF-E668-0D21-F6D2-BF293AE7233A}"/>
                </a:ext>
              </a:extLst>
            </p:cNvPr>
            <p:cNvSpPr/>
            <p:nvPr/>
          </p:nvSpPr>
          <p:spPr>
            <a:xfrm>
              <a:off x="7998633" y="3429953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 scaled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bary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coord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45D34FC-FCE0-EC66-F9DD-CF79DE1D6D12}"/>
                </a:ext>
              </a:extLst>
            </p:cNvPr>
            <p:cNvSpPr/>
            <p:nvPr/>
          </p:nvSpPr>
          <p:spPr>
            <a:xfrm>
              <a:off x="7998633" y="383221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 determinant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9233DA2-4CB6-4B5E-3E3B-CECF4B85B018}"/>
                </a:ext>
              </a:extLst>
            </p:cNvPr>
            <p:cNvSpPr/>
            <p:nvPr/>
          </p:nvSpPr>
          <p:spPr>
            <a:xfrm>
              <a:off x="7998633" y="424027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 hit distance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E053621-4418-7129-4731-7694A10C9FE4}"/>
                </a:ext>
              </a:extLst>
            </p:cNvPr>
            <p:cNvSpPr/>
            <p:nvPr/>
          </p:nvSpPr>
          <p:spPr>
            <a:xfrm>
              <a:off x="7023461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Ray-Box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6E585AC-B822-AC46-A32D-945704607E4D}"/>
                </a:ext>
              </a:extLst>
            </p:cNvPr>
            <p:cNvSpPr/>
            <p:nvPr/>
          </p:nvSpPr>
          <p:spPr>
            <a:xfrm>
              <a:off x="7998633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Ray-Tri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149868F-C25E-85D9-23C5-C989119C0746}"/>
              </a:ext>
            </a:extLst>
          </p:cNvPr>
          <p:cNvGrpSpPr/>
          <p:nvPr/>
        </p:nvGrpSpPr>
        <p:grpSpPr>
          <a:xfrm>
            <a:off x="0" y="1729228"/>
            <a:ext cx="3777521" cy="2800520"/>
            <a:chOff x="2910603" y="1862920"/>
            <a:chExt cx="3777521" cy="280052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88BD216-E6EF-911A-6826-E4533EEC93A3}"/>
                </a:ext>
              </a:extLst>
            </p:cNvPr>
            <p:cNvSpPr/>
            <p:nvPr/>
          </p:nvSpPr>
          <p:spPr>
            <a:xfrm>
              <a:off x="3031227" y="1862920"/>
              <a:ext cx="3656897" cy="278600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AFCA60F5-E715-7F74-5B0E-2DC1803C0A95}"/>
                </a:ext>
              </a:extLst>
            </p:cNvPr>
            <p:cNvSpPr/>
            <p:nvPr/>
          </p:nvSpPr>
          <p:spPr>
            <a:xfrm>
              <a:off x="3062971" y="3655612"/>
              <a:ext cx="1587193" cy="17776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 Access FIFO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2747ADBE-1F6B-697A-EAD3-C788D25AD926}"/>
                </a:ext>
              </a:extLst>
            </p:cNvPr>
            <p:cNvSpPr/>
            <p:nvPr/>
          </p:nvSpPr>
          <p:spPr>
            <a:xfrm>
              <a:off x="3062971" y="3967290"/>
              <a:ext cx="1587193" cy="17776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 Response FIFO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108CA4-ED76-3A96-B866-0F14D4AC7DAB}"/>
                </a:ext>
              </a:extLst>
            </p:cNvPr>
            <p:cNvSpPr/>
            <p:nvPr/>
          </p:nvSpPr>
          <p:spPr>
            <a:xfrm>
              <a:off x="3059796" y="2239561"/>
              <a:ext cx="3533096" cy="30156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Warp Buffer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BA7463A-1BA3-0BEF-CEB3-FA36DBA55DFB}"/>
                </a:ext>
              </a:extLst>
            </p:cNvPr>
            <p:cNvSpPr/>
            <p:nvPr/>
          </p:nvSpPr>
          <p:spPr>
            <a:xfrm>
              <a:off x="5072361" y="3090296"/>
              <a:ext cx="1587192" cy="3396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Single-Lane Datapath Pipeline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1A84D9B-4B98-6250-018F-3E256E710379}"/>
                </a:ext>
              </a:extLst>
            </p:cNvPr>
            <p:cNvGrpSpPr/>
            <p:nvPr/>
          </p:nvGrpSpPr>
          <p:grpSpPr>
            <a:xfrm>
              <a:off x="3929579" y="2298919"/>
              <a:ext cx="2437931" cy="182845"/>
              <a:chOff x="4198142" y="-245028"/>
              <a:chExt cx="1828800" cy="13716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92F16EF1-4FCB-3609-96FC-BD0591DB5B15}"/>
                  </a:ext>
                </a:extLst>
              </p:cNvPr>
              <p:cNvSpPr/>
              <p:nvPr/>
            </p:nvSpPr>
            <p:spPr>
              <a:xfrm>
                <a:off x="4198142" y="-245028"/>
                <a:ext cx="18288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E97A9254-7FC8-009B-52FC-4D33BCB697F9}"/>
                  </a:ext>
                </a:extLst>
              </p:cNvPr>
              <p:cNvSpPr/>
              <p:nvPr/>
            </p:nvSpPr>
            <p:spPr>
              <a:xfrm>
                <a:off x="41981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A6EE2B2-1B1A-AA57-F8EF-DF86ECFF2421}"/>
                  </a:ext>
                </a:extLst>
              </p:cNvPr>
              <p:cNvSpPr/>
              <p:nvPr/>
            </p:nvSpPr>
            <p:spPr>
              <a:xfrm>
                <a:off x="44267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7E26D8C-7101-8836-77A4-A4EE0259DCF2}"/>
                  </a:ext>
                </a:extLst>
              </p:cNvPr>
              <p:cNvSpPr/>
              <p:nvPr/>
            </p:nvSpPr>
            <p:spPr>
              <a:xfrm>
                <a:off x="46553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BB9B599-306E-A8FE-0385-C0ACEF2E8D42}"/>
                  </a:ext>
                </a:extLst>
              </p:cNvPr>
              <p:cNvSpPr/>
              <p:nvPr/>
            </p:nvSpPr>
            <p:spPr>
              <a:xfrm>
                <a:off x="48839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3A05424A-6909-7C54-18CA-7837EA079FB6}"/>
                  </a:ext>
                </a:extLst>
              </p:cNvPr>
              <p:cNvSpPr/>
              <p:nvPr/>
            </p:nvSpPr>
            <p:spPr>
              <a:xfrm>
                <a:off x="51125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E2430237-7525-13B8-B2E2-80B876A08256}"/>
                  </a:ext>
                </a:extLst>
              </p:cNvPr>
              <p:cNvSpPr/>
              <p:nvPr/>
            </p:nvSpPr>
            <p:spPr>
              <a:xfrm>
                <a:off x="53411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750DD00-4149-BBD7-A1F3-F90BF787D0C0}"/>
                  </a:ext>
                </a:extLst>
              </p:cNvPr>
              <p:cNvSpPr/>
              <p:nvPr/>
            </p:nvSpPr>
            <p:spPr>
              <a:xfrm>
                <a:off x="55697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C297A97-6400-FE92-2CD2-38880C6D744B}"/>
                </a:ext>
              </a:extLst>
            </p:cNvPr>
            <p:cNvSpPr/>
            <p:nvPr/>
          </p:nvSpPr>
          <p:spPr>
            <a:xfrm>
              <a:off x="5072360" y="3429953"/>
              <a:ext cx="1587191" cy="796772"/>
            </a:xfrm>
            <a:prstGeom prst="rect">
              <a:avLst/>
            </a:prstGeom>
            <a:solidFill>
              <a:srgbClr val="E2F0D9"/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Ray-Triangle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Ray-Box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kern="0" dirty="0">
                <a:solidFill>
                  <a:sysClr val="windowText" lastClr="000000"/>
                </a:solidFill>
                <a:latin typeface="Calibri" panose="020F0502020204030204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4494076-21AE-F2BC-B601-B7D87CD885FD}"/>
                </a:ext>
              </a:extLst>
            </p:cNvPr>
            <p:cNvSpPr/>
            <p:nvPr/>
          </p:nvSpPr>
          <p:spPr>
            <a:xfrm>
              <a:off x="3059798" y="2697939"/>
              <a:ext cx="1850669" cy="8748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F2D2D65-48D3-C935-25B4-AEAC9021A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96" y="2481763"/>
              <a:ext cx="869782" cy="21617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4959879-E86D-8A8E-2D4F-7C7D59705799}"/>
                </a:ext>
              </a:extLst>
            </p:cNvPr>
            <p:cNvCxnSpPr>
              <a:cxnSpLocks/>
            </p:cNvCxnSpPr>
            <p:nvPr/>
          </p:nvCxnSpPr>
          <p:spPr>
            <a:xfrm>
              <a:off x="4234321" y="2481763"/>
              <a:ext cx="676146" cy="216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83D071A-1B17-08B7-E7BF-E615B5136B6C}"/>
                </a:ext>
              </a:extLst>
            </p:cNvPr>
            <p:cNvSpPr txBox="1"/>
            <p:nvPr/>
          </p:nvSpPr>
          <p:spPr>
            <a:xfrm>
              <a:off x="3002657" y="2662270"/>
              <a:ext cx="1136432" cy="28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Entry Layout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10A6D0B3-C4E6-FCE6-0A42-BB2E71CE9D9F}"/>
                </a:ext>
              </a:extLst>
            </p:cNvPr>
            <p:cNvCxnSpPr>
              <a:cxnSpLocks/>
              <a:stCxn id="109" idx="2"/>
              <a:endCxn id="118" idx="3"/>
            </p:cNvCxnSpPr>
            <p:nvPr/>
          </p:nvCxnSpPr>
          <p:spPr>
            <a:xfrm rot="5400000">
              <a:off x="5293019" y="3844172"/>
              <a:ext cx="190386" cy="955491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EF362F-8F58-C795-DAD5-277B27CEF5E2}"/>
                </a:ext>
              </a:extLst>
            </p:cNvPr>
            <p:cNvSpPr txBox="1"/>
            <p:nvPr/>
          </p:nvSpPr>
          <p:spPr>
            <a:xfrm>
              <a:off x="5015220" y="4212121"/>
              <a:ext cx="947555" cy="451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Single Lane Result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2D649EF-414D-6A95-7E7D-0FF744FDB853}"/>
                </a:ext>
              </a:extLst>
            </p:cNvPr>
            <p:cNvSpPr txBox="1"/>
            <p:nvPr/>
          </p:nvSpPr>
          <p:spPr>
            <a:xfrm>
              <a:off x="3031229" y="4203907"/>
              <a:ext cx="9475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32-Wide SIMD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Result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7AD108E-FF33-9108-A204-FCBBA1582DBF}"/>
                </a:ext>
              </a:extLst>
            </p:cNvPr>
            <p:cNvCxnSpPr>
              <a:cxnSpLocks/>
              <a:stCxn id="116" idx="3"/>
              <a:endCxn id="116" idx="1"/>
            </p:cNvCxnSpPr>
            <p:nvPr/>
          </p:nvCxnSpPr>
          <p:spPr>
            <a:xfrm flipH="1">
              <a:off x="3031229" y="4373184"/>
              <a:ext cx="94755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0779E59-882A-80D6-8435-1F7E7C7C3162}"/>
                </a:ext>
              </a:extLst>
            </p:cNvPr>
            <p:cNvSpPr/>
            <p:nvPr/>
          </p:nvSpPr>
          <p:spPr>
            <a:xfrm>
              <a:off x="3856569" y="4313945"/>
              <a:ext cx="1053897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Result Buffer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1A66C14-CEC9-4DA3-BCF9-8A30D4E79A45}"/>
                </a:ext>
              </a:extLst>
            </p:cNvPr>
            <p:cNvSpPr/>
            <p:nvPr/>
          </p:nvSpPr>
          <p:spPr>
            <a:xfrm>
              <a:off x="3104236" y="2933681"/>
              <a:ext cx="920575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Active Mask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F67918B-098F-EFB1-1B03-917593237E6E}"/>
                </a:ext>
              </a:extLst>
            </p:cNvPr>
            <p:cNvSpPr/>
            <p:nvPr/>
          </p:nvSpPr>
          <p:spPr>
            <a:xfrm>
              <a:off x="3978782" y="2933681"/>
              <a:ext cx="865020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 Mask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A8AE8C1-8520-FDB2-9919-7347D34EA37A}"/>
                </a:ext>
              </a:extLst>
            </p:cNvPr>
            <p:cNvSpPr/>
            <p:nvPr/>
          </p:nvSpPr>
          <p:spPr>
            <a:xfrm>
              <a:off x="3167649" y="3234920"/>
              <a:ext cx="1692027" cy="27903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 Data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69051F1-5E26-EF8B-1CF1-7F523434686D}"/>
                </a:ext>
              </a:extLst>
            </p:cNvPr>
            <p:cNvSpPr/>
            <p:nvPr/>
          </p:nvSpPr>
          <p:spPr>
            <a:xfrm>
              <a:off x="3139910" y="3210541"/>
              <a:ext cx="1692027" cy="27903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 Data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2B8DB6D-8FC4-0CBA-D99E-9A29928D655A}"/>
                </a:ext>
              </a:extLst>
            </p:cNvPr>
            <p:cNvGrpSpPr/>
            <p:nvPr/>
          </p:nvGrpSpPr>
          <p:grpSpPr>
            <a:xfrm>
              <a:off x="3112173" y="3184772"/>
              <a:ext cx="1695109" cy="280409"/>
              <a:chOff x="3712366" y="813479"/>
              <a:chExt cx="1309690" cy="215221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AC511A0E-15B4-7342-3F2E-57B0B9C7A59B}"/>
                  </a:ext>
                </a:extLst>
              </p:cNvPr>
              <p:cNvSpPr/>
              <p:nvPr/>
            </p:nvSpPr>
            <p:spPr>
              <a:xfrm>
                <a:off x="3712366" y="814537"/>
                <a:ext cx="669133" cy="2141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Ray Data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C1A5F8D3-D9DC-6C55-CB2C-3133C9B23909}"/>
                  </a:ext>
                </a:extLst>
              </p:cNvPr>
              <p:cNvSpPr/>
              <p:nvPr/>
            </p:nvSpPr>
            <p:spPr>
              <a:xfrm>
                <a:off x="4373165" y="813479"/>
                <a:ext cx="648891" cy="21522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Node Data or Address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F0875306-FF56-81D4-6653-44F6FE5A054E}"/>
                </a:ext>
              </a:extLst>
            </p:cNvPr>
            <p:cNvSpPr/>
            <p:nvPr/>
          </p:nvSpPr>
          <p:spPr>
            <a:xfrm>
              <a:off x="5130134" y="2689767"/>
              <a:ext cx="1462759" cy="210142"/>
            </a:xfrm>
            <a:prstGeom prst="round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Datapath Scheduler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0C8096BA-E6C3-0CBB-9B95-626C752778BA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rot="5400000">
              <a:off x="4191805" y="2940126"/>
              <a:ext cx="1262732" cy="346009"/>
            </a:xfrm>
            <a:prstGeom prst="bentConnector3">
              <a:avLst>
                <a:gd name="adj1" fmla="val 10027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stealth"/>
            </a:ln>
            <a:effectLst/>
          </p:spPr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38A9812C-3728-9259-5E93-8A1E058066BA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V="1">
              <a:off x="4650165" y="2564028"/>
              <a:ext cx="346009" cy="1492145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24217D0-9578-C1E4-7CF1-B80728E24AD9}"/>
                </a:ext>
              </a:extLst>
            </p:cNvPr>
            <p:cNvCxnSpPr>
              <a:cxnSpLocks/>
              <a:stCxn id="124" idx="2"/>
              <a:endCxn id="107" idx="0"/>
            </p:cNvCxnSpPr>
            <p:nvPr/>
          </p:nvCxnSpPr>
          <p:spPr>
            <a:xfrm>
              <a:off x="5861515" y="2899910"/>
              <a:ext cx="4443" cy="19038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40355D30-A41F-ED80-CBB5-EE426637EE06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5861514" y="2551003"/>
              <a:ext cx="0" cy="1387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none"/>
            </a:ln>
            <a:effectLst/>
          </p:spPr>
        </p:cxn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C0F3CE42-072B-D3BD-02D2-E4D59D1FBE19}"/>
                </a:ext>
              </a:extLst>
            </p:cNvPr>
            <p:cNvSpPr/>
            <p:nvPr/>
          </p:nvSpPr>
          <p:spPr>
            <a:xfrm>
              <a:off x="2913777" y="3933623"/>
              <a:ext cx="266649" cy="234611"/>
            </a:xfrm>
            <a:prstGeom prst="rightArrow">
              <a:avLst>
                <a:gd name="adj1" fmla="val 26396"/>
                <a:gd name="adj2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Arrow: Right 129">
              <a:extLst>
                <a:ext uri="{FF2B5EF4-FFF2-40B4-BE49-F238E27FC236}">
                  <a16:creationId xmlns:a16="http://schemas.microsoft.com/office/drawing/2014/main" id="{2CC18257-1980-D79B-EA39-5A3502F10F42}"/>
                </a:ext>
              </a:extLst>
            </p:cNvPr>
            <p:cNvSpPr/>
            <p:nvPr/>
          </p:nvSpPr>
          <p:spPr>
            <a:xfrm rot="10800000">
              <a:off x="2910603" y="3627614"/>
              <a:ext cx="266649" cy="234611"/>
            </a:xfrm>
            <a:prstGeom prst="rightArrow">
              <a:avLst>
                <a:gd name="adj1" fmla="val 26396"/>
                <a:gd name="adj2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7E46F-D2DA-1C8B-7C8A-E66ACC3BB686}"/>
                </a:ext>
              </a:extLst>
            </p:cNvPr>
            <p:cNvSpPr txBox="1"/>
            <p:nvPr/>
          </p:nvSpPr>
          <p:spPr>
            <a:xfrm>
              <a:off x="3031225" y="1869715"/>
              <a:ext cx="3656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RT Unit</a:t>
              </a: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A3A89F-7F16-4B4E-75EA-5219A561E50D}"/>
              </a:ext>
            </a:extLst>
          </p:cNvPr>
          <p:cNvCxnSpPr>
            <a:cxnSpLocks/>
          </p:cNvCxnSpPr>
          <p:nvPr/>
        </p:nvCxnSpPr>
        <p:spPr>
          <a:xfrm>
            <a:off x="3748948" y="4090684"/>
            <a:ext cx="437904" cy="1290837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63D7D18-50D7-0702-69CB-01904A71B9EF}"/>
              </a:ext>
            </a:extLst>
          </p:cNvPr>
          <p:cNvCxnSpPr>
            <a:cxnSpLocks/>
          </p:cNvCxnSpPr>
          <p:nvPr/>
        </p:nvCxnSpPr>
        <p:spPr>
          <a:xfrm flipV="1">
            <a:off x="3748948" y="1508078"/>
            <a:ext cx="437904" cy="144852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08772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764C-E469-2108-A88A-39E2975F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Search is important for GPUs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7D682-E524-51CC-6265-49759838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9" name="Content Placeholder 18" descr="Database with solid fill">
            <a:extLst>
              <a:ext uri="{FF2B5EF4-FFF2-40B4-BE49-F238E27FC236}">
                <a16:creationId xmlns:a16="http://schemas.microsoft.com/office/drawing/2014/main" id="{96D2C537-D56F-A188-A54F-17D523B71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2250" y="1873250"/>
            <a:ext cx="1555750" cy="1555750"/>
          </a:xfrm>
        </p:spPr>
      </p:pic>
      <p:pic>
        <p:nvPicPr>
          <p:cNvPr id="23" name="Graphic 22" descr="Magnifying glass with solid fill">
            <a:extLst>
              <a:ext uri="{FF2B5EF4-FFF2-40B4-BE49-F238E27FC236}">
                <a16:creationId xmlns:a16="http://schemas.microsoft.com/office/drawing/2014/main" id="{E75BFF4F-EAE0-E1CC-DF3A-B0AF5FA3E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950" y="2514600"/>
            <a:ext cx="914400" cy="914400"/>
          </a:xfrm>
          <a:prstGeom prst="rect">
            <a:avLst/>
          </a:prstGeom>
        </p:spPr>
      </p:pic>
      <p:pic>
        <p:nvPicPr>
          <p:cNvPr id="25" name="Graphic 24" descr="Network with solid fill">
            <a:extLst>
              <a:ext uri="{FF2B5EF4-FFF2-40B4-BE49-F238E27FC236}">
                <a16:creationId xmlns:a16="http://schemas.microsoft.com/office/drawing/2014/main" id="{6775FC9E-7369-71E2-F28E-E4B64826D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6525" y="1681229"/>
            <a:ext cx="1822749" cy="18227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59E014-4AD0-8133-6C13-9B8AE20BA9E1}"/>
              </a:ext>
            </a:extLst>
          </p:cNvPr>
          <p:cNvSpPr txBox="1"/>
          <p:nvPr/>
        </p:nvSpPr>
        <p:spPr>
          <a:xfrm>
            <a:off x="993775" y="3609635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cumin Pro" panose="020B0504020202020204" pitchFamily="34" charset="0"/>
              </a:rPr>
              <a:t>Database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45B59A-50E7-5F4E-0BFB-999992FFC600}"/>
              </a:ext>
            </a:extLst>
          </p:cNvPr>
          <p:cNvSpPr txBox="1"/>
          <p:nvPr/>
        </p:nvSpPr>
        <p:spPr>
          <a:xfrm>
            <a:off x="4819648" y="3609634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cumin Pro" panose="020B0504020202020204" pitchFamily="34" charset="0"/>
              </a:rPr>
              <a:t>Ray-Tracing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DA0A3-9AD3-4ACD-275B-538D05905A89}"/>
              </a:ext>
            </a:extLst>
          </p:cNvPr>
          <p:cNvSpPr txBox="1"/>
          <p:nvPr/>
        </p:nvSpPr>
        <p:spPr>
          <a:xfrm>
            <a:off x="8591549" y="3609633"/>
            <a:ext cx="255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cumin Pro" panose="020B0504020202020204" pitchFamily="34" charset="0"/>
              </a:rPr>
              <a:t>Recommendation Systems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8DC6CD-079A-2BC4-6897-E49913D4F206}"/>
              </a:ext>
            </a:extLst>
          </p:cNvPr>
          <p:cNvGrpSpPr/>
          <p:nvPr/>
        </p:nvGrpSpPr>
        <p:grpSpPr>
          <a:xfrm>
            <a:off x="4556653" y="2061460"/>
            <a:ext cx="3031597" cy="1313410"/>
            <a:chOff x="4556653" y="2061460"/>
            <a:chExt cx="3031597" cy="131341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Model 28" descr="Dark Gray Sphere">
                  <a:extLst>
                    <a:ext uri="{FF2B5EF4-FFF2-40B4-BE49-F238E27FC236}">
                      <a16:creationId xmlns:a16="http://schemas.microsoft.com/office/drawing/2014/main" id="{4216C9FE-130A-38A9-ACA2-9DF8993A842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61311287"/>
                    </p:ext>
                  </p:extLst>
                </p:nvPr>
              </p:nvGraphicFramePr>
              <p:xfrm>
                <a:off x="6856855" y="2425698"/>
                <a:ext cx="731395" cy="731395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731395" cy="731395"/>
                      </a:xfrm>
                      <a:prstGeom prst="rect">
                        <a:avLst/>
                      </a:prstGeom>
                    </am3d:spPr>
                    <am3d:camera>
                      <am3d:pos x="0" y="0" z="8146918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7143146" d="1000000"/>
                      <am3d:preTrans dx="-2" dy="-18000000" dz="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7701" ay="981264" az="-30332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12674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Model 28" descr="Dark Gray Sphere">
                  <a:extLst>
                    <a:ext uri="{FF2B5EF4-FFF2-40B4-BE49-F238E27FC236}">
                      <a16:creationId xmlns:a16="http://schemas.microsoft.com/office/drawing/2014/main" id="{4216C9FE-130A-38A9-ACA2-9DF8993A842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56855" y="2425698"/>
                  <a:ext cx="731395" cy="731395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Graphic 30" descr="Camera with solid fill">
              <a:extLst>
                <a:ext uri="{FF2B5EF4-FFF2-40B4-BE49-F238E27FC236}">
                  <a16:creationId xmlns:a16="http://schemas.microsoft.com/office/drawing/2014/main" id="{5F5785A7-2588-451D-DB11-506B74CE2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56653" y="2611347"/>
              <a:ext cx="461665" cy="461665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C9B1A73-E389-AD69-58C9-218472FF47A9}"/>
                </a:ext>
              </a:extLst>
            </p:cNvPr>
            <p:cNvGrpSpPr/>
            <p:nvPr/>
          </p:nvGrpSpPr>
          <p:grpSpPr>
            <a:xfrm rot="1180878">
              <a:off x="5495577" y="2233111"/>
              <a:ext cx="1013374" cy="1141759"/>
              <a:chOff x="1625600" y="4337050"/>
              <a:chExt cx="1829241" cy="1826131"/>
            </a:xfrm>
            <a:scene3d>
              <a:camera prst="isometricLeftDown"/>
              <a:lightRig rig="threePt" dir="t"/>
            </a:scene3d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DB3B22-ADAE-A251-72FB-6572192AD47F}"/>
                  </a:ext>
                </a:extLst>
              </p:cNvPr>
              <p:cNvSpPr/>
              <p:nvPr/>
            </p:nvSpPr>
            <p:spPr>
              <a:xfrm>
                <a:off x="16256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CBBF446-D124-8FE1-40A0-5BCCF838E5F9}"/>
                  </a:ext>
                </a:extLst>
              </p:cNvPr>
              <p:cNvSpPr/>
              <p:nvPr/>
            </p:nvSpPr>
            <p:spPr>
              <a:xfrm>
                <a:off x="20828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DFF445E-64D9-4DBA-6F5E-F74A4A8C990B}"/>
                  </a:ext>
                </a:extLst>
              </p:cNvPr>
              <p:cNvSpPr/>
              <p:nvPr/>
            </p:nvSpPr>
            <p:spPr>
              <a:xfrm>
                <a:off x="25400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7D7A47F-015B-EBBF-A64A-2EE9A1998DE2}"/>
                  </a:ext>
                </a:extLst>
              </p:cNvPr>
              <p:cNvSpPr/>
              <p:nvPr/>
            </p:nvSpPr>
            <p:spPr>
              <a:xfrm>
                <a:off x="29972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BDA3631-5F1C-772A-B414-DC0AD6D8A182}"/>
                  </a:ext>
                </a:extLst>
              </p:cNvPr>
              <p:cNvGrpSpPr/>
              <p:nvPr/>
            </p:nvGrpSpPr>
            <p:grpSpPr>
              <a:xfrm>
                <a:off x="1625600" y="4791259"/>
                <a:ext cx="1828800" cy="457200"/>
                <a:chOff x="1625600" y="4791259"/>
                <a:chExt cx="1828800" cy="457200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E45E7F6-ACE8-1B64-9709-0A3B55EE6876}"/>
                    </a:ext>
                  </a:extLst>
                </p:cNvPr>
                <p:cNvSpPr/>
                <p:nvPr/>
              </p:nvSpPr>
              <p:spPr>
                <a:xfrm>
                  <a:off x="16256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692B9EA-E3A4-0ED9-2106-F8951B536E3E}"/>
                    </a:ext>
                  </a:extLst>
                </p:cNvPr>
                <p:cNvSpPr/>
                <p:nvPr/>
              </p:nvSpPr>
              <p:spPr>
                <a:xfrm>
                  <a:off x="20828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55A6E31-ABBD-2155-6374-9CE9F065D23F}"/>
                    </a:ext>
                  </a:extLst>
                </p:cNvPr>
                <p:cNvSpPr/>
                <p:nvPr/>
              </p:nvSpPr>
              <p:spPr>
                <a:xfrm>
                  <a:off x="25400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1BFB059-A804-379F-7055-2E18CA047AB7}"/>
                    </a:ext>
                  </a:extLst>
                </p:cNvPr>
                <p:cNvSpPr/>
                <p:nvPr/>
              </p:nvSpPr>
              <p:spPr>
                <a:xfrm>
                  <a:off x="29972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B5506D9-E62E-D14A-3901-0A80C21B70A1}"/>
                  </a:ext>
                </a:extLst>
              </p:cNvPr>
              <p:cNvGrpSpPr/>
              <p:nvPr/>
            </p:nvGrpSpPr>
            <p:grpSpPr>
              <a:xfrm>
                <a:off x="1625600" y="5249954"/>
                <a:ext cx="1828800" cy="457200"/>
                <a:chOff x="1625600" y="4791259"/>
                <a:chExt cx="1828800" cy="457200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217276B9-6954-425D-DEA7-6C266DB9E7E8}"/>
                    </a:ext>
                  </a:extLst>
                </p:cNvPr>
                <p:cNvSpPr/>
                <p:nvPr/>
              </p:nvSpPr>
              <p:spPr>
                <a:xfrm>
                  <a:off x="16256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6D4BD01-5B06-92CD-A7A6-FD172F3370D2}"/>
                    </a:ext>
                  </a:extLst>
                </p:cNvPr>
                <p:cNvSpPr/>
                <p:nvPr/>
              </p:nvSpPr>
              <p:spPr>
                <a:xfrm>
                  <a:off x="20828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5ADD5BD-6802-B836-51D1-D2DAF6EF484E}"/>
                    </a:ext>
                  </a:extLst>
                </p:cNvPr>
                <p:cNvSpPr/>
                <p:nvPr/>
              </p:nvSpPr>
              <p:spPr>
                <a:xfrm>
                  <a:off x="25400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8C02290-CACC-9877-3B6B-3C379AFC62D5}"/>
                    </a:ext>
                  </a:extLst>
                </p:cNvPr>
                <p:cNvSpPr/>
                <p:nvPr/>
              </p:nvSpPr>
              <p:spPr>
                <a:xfrm>
                  <a:off x="29972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99C2DEE-C9BD-3DA4-43CA-1C702025227F}"/>
                  </a:ext>
                </a:extLst>
              </p:cNvPr>
              <p:cNvGrpSpPr/>
              <p:nvPr/>
            </p:nvGrpSpPr>
            <p:grpSpPr>
              <a:xfrm>
                <a:off x="1626041" y="5705981"/>
                <a:ext cx="1828800" cy="457200"/>
                <a:chOff x="1625600" y="4791259"/>
                <a:chExt cx="1828800" cy="4572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055B3DB-A292-AD3B-8279-06CE9E249393}"/>
                    </a:ext>
                  </a:extLst>
                </p:cNvPr>
                <p:cNvSpPr/>
                <p:nvPr/>
              </p:nvSpPr>
              <p:spPr>
                <a:xfrm>
                  <a:off x="16256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E5F7CFB-EE40-B066-BD01-92F4712FFB70}"/>
                    </a:ext>
                  </a:extLst>
                </p:cNvPr>
                <p:cNvSpPr/>
                <p:nvPr/>
              </p:nvSpPr>
              <p:spPr>
                <a:xfrm>
                  <a:off x="20828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A68FEB0-FEE6-8192-1657-5AC9BCCB1216}"/>
                    </a:ext>
                  </a:extLst>
                </p:cNvPr>
                <p:cNvSpPr/>
                <p:nvPr/>
              </p:nvSpPr>
              <p:spPr>
                <a:xfrm>
                  <a:off x="25400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48D13F5-04CF-34F1-3219-326FD44EFA15}"/>
                    </a:ext>
                  </a:extLst>
                </p:cNvPr>
                <p:cNvSpPr/>
                <p:nvPr/>
              </p:nvSpPr>
              <p:spPr>
                <a:xfrm>
                  <a:off x="29972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40C2D21-B5CF-5F5D-DC75-B6A962BD1F1D}"/>
                </a:ext>
              </a:extLst>
            </p:cNvPr>
            <p:cNvCxnSpPr/>
            <p:nvPr/>
          </p:nvCxnSpPr>
          <p:spPr>
            <a:xfrm>
              <a:off x="4889846" y="2865812"/>
              <a:ext cx="2025304" cy="55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439D562-2A77-45DC-CB7F-2C79697C1A03}"/>
                </a:ext>
              </a:extLst>
            </p:cNvPr>
            <p:cNvCxnSpPr/>
            <p:nvPr/>
          </p:nvCxnSpPr>
          <p:spPr>
            <a:xfrm flipH="1" flipV="1">
              <a:off x="6428303" y="2061460"/>
              <a:ext cx="428552" cy="826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A308EC0-5A51-7617-6015-FD013AB6FCAA}"/>
                </a:ext>
              </a:extLst>
            </p:cNvPr>
            <p:cNvCxnSpPr/>
            <p:nvPr/>
          </p:nvCxnSpPr>
          <p:spPr>
            <a:xfrm flipV="1">
              <a:off x="4889846" y="2592603"/>
              <a:ext cx="2069754" cy="2956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D2E7452-1CAB-A815-FB2E-E0242C45B32F}"/>
              </a:ext>
            </a:extLst>
          </p:cNvPr>
          <p:cNvSpPr/>
          <p:nvPr/>
        </p:nvSpPr>
        <p:spPr>
          <a:xfrm>
            <a:off x="4556653" y="984142"/>
            <a:ext cx="3099510" cy="5270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841E7-2E68-0DA4-9D9E-4635B8739F55}"/>
              </a:ext>
            </a:extLst>
          </p:cNvPr>
          <p:cNvSpPr txBox="1"/>
          <p:nvPr/>
        </p:nvSpPr>
        <p:spPr>
          <a:xfrm>
            <a:off x="4556653" y="1013305"/>
            <a:ext cx="309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Dedicated GPU HW Unit</a:t>
            </a:r>
          </a:p>
        </p:txBody>
      </p:sp>
    </p:spTree>
    <p:extLst>
      <p:ext uri="{BB962C8B-B14F-4D97-AF65-F5344CB8AC3E}">
        <p14:creationId xmlns:p14="http://schemas.microsoft.com/office/powerpoint/2010/main" val="254107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FE4D9-EADA-9B8B-9300-326C0A6D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F1CF-F1F4-EA99-9D8B-7170DC44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Hardware: </a:t>
            </a:r>
            <a:r>
              <a:rPr lang="en-US" dirty="0">
                <a:solidFill>
                  <a:srgbClr val="FF0000"/>
                </a:solidFill>
              </a:rPr>
              <a:t>Hierarchical Search Unit (HSU)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10A31-8441-BB70-1832-D8634159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AC90D-9BA4-E59F-C74B-141B26B57827}"/>
              </a:ext>
            </a:extLst>
          </p:cNvPr>
          <p:cNvGrpSpPr>
            <a:grpSpLocks noChangeAspect="1"/>
          </p:cNvGrpSpPr>
          <p:nvPr/>
        </p:nvGrpSpPr>
        <p:grpSpPr>
          <a:xfrm>
            <a:off x="4186853" y="1508078"/>
            <a:ext cx="7767237" cy="3873443"/>
            <a:chOff x="7023461" y="2210988"/>
            <a:chExt cx="4875862" cy="243154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411BD54-87BC-C28B-3D69-7E39198A279B}"/>
                </a:ext>
              </a:extLst>
            </p:cNvPr>
            <p:cNvSpPr/>
            <p:nvPr/>
          </p:nvSpPr>
          <p:spPr>
            <a:xfrm>
              <a:off x="7023461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translate box to ray origin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DC75C78-9655-FDB5-9F7D-A3557444AB72}"/>
                </a:ext>
              </a:extLst>
            </p:cNvPr>
            <p:cNvSpPr/>
            <p:nvPr/>
          </p:nvSpPr>
          <p:spPr>
            <a:xfrm>
              <a:off x="7023461" y="3027694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 intervals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6F45A78-1222-AE66-E7C7-3025F41F6686}"/>
                </a:ext>
              </a:extLst>
            </p:cNvPr>
            <p:cNvSpPr/>
            <p:nvPr/>
          </p:nvSpPr>
          <p:spPr>
            <a:xfrm>
              <a:off x="7023461" y="3429953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tmin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/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tmax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calc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EF46CA0-E917-8FDF-D87C-8517E4DB874A}"/>
                </a:ext>
              </a:extLst>
            </p:cNvPr>
            <p:cNvSpPr/>
            <p:nvPr/>
          </p:nvSpPr>
          <p:spPr>
            <a:xfrm>
              <a:off x="7023461" y="383221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Hit =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tmin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&lt;=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tmax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E1BBFD6-8328-F3A6-C837-F9AFB8157F7B}"/>
                </a:ext>
              </a:extLst>
            </p:cNvPr>
            <p:cNvSpPr/>
            <p:nvPr/>
          </p:nvSpPr>
          <p:spPr>
            <a:xfrm>
              <a:off x="7023461" y="424027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Sort closest hit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D263858-9415-59BD-CCF3-4D03879A6364}"/>
                </a:ext>
              </a:extLst>
            </p:cNvPr>
            <p:cNvSpPr/>
            <p:nvPr/>
          </p:nvSpPr>
          <p:spPr>
            <a:xfrm>
              <a:off x="7998633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translate tri to ray origin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74F05A3-11DE-D7B4-3A98-29AFBF4954E0}"/>
                </a:ext>
              </a:extLst>
            </p:cNvPr>
            <p:cNvSpPr/>
            <p:nvPr/>
          </p:nvSpPr>
          <p:spPr>
            <a:xfrm>
              <a:off x="7998633" y="3027694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Shear/scale vertices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E154D89-0470-F23B-4387-27B905C7281B}"/>
                </a:ext>
              </a:extLst>
            </p:cNvPr>
            <p:cNvSpPr/>
            <p:nvPr/>
          </p:nvSpPr>
          <p:spPr>
            <a:xfrm>
              <a:off x="7998633" y="3429953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 scaled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bary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coord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22EEA97-F4C7-84E8-4555-CC34DDA10D47}"/>
                </a:ext>
              </a:extLst>
            </p:cNvPr>
            <p:cNvSpPr/>
            <p:nvPr/>
          </p:nvSpPr>
          <p:spPr>
            <a:xfrm>
              <a:off x="7998633" y="383221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 determinant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817A2CC-BB29-5305-D5E3-A9DC1A5DCBFD}"/>
                </a:ext>
              </a:extLst>
            </p:cNvPr>
            <p:cNvSpPr/>
            <p:nvPr/>
          </p:nvSpPr>
          <p:spPr>
            <a:xfrm>
              <a:off x="7998633" y="424027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Calc hit distance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2146361-4199-462F-CBCB-F7A53597A280}"/>
                </a:ext>
              </a:extLst>
            </p:cNvPr>
            <p:cNvSpPr/>
            <p:nvPr/>
          </p:nvSpPr>
          <p:spPr>
            <a:xfrm>
              <a:off x="8973806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16-wide subtraction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1F14E6E-3466-C45B-1457-8E4D73E200E8}"/>
                </a:ext>
              </a:extLst>
            </p:cNvPr>
            <p:cNvSpPr/>
            <p:nvPr/>
          </p:nvSpPr>
          <p:spPr>
            <a:xfrm>
              <a:off x="8973806" y="3027694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16-wide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mul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AE6ED06-AB3F-7F0A-BBF4-A3F8E7E103EA}"/>
                </a:ext>
              </a:extLst>
            </p:cNvPr>
            <p:cNvSpPr/>
            <p:nvPr/>
          </p:nvSpPr>
          <p:spPr>
            <a:xfrm>
              <a:off x="8973806" y="3429953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Adder tree reduction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D9C009B-6899-272A-F000-B66F6FA110FD}"/>
                </a:ext>
              </a:extLst>
            </p:cNvPr>
            <p:cNvSpPr/>
            <p:nvPr/>
          </p:nvSpPr>
          <p:spPr>
            <a:xfrm>
              <a:off x="8973806" y="3832212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Accumulate Sum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FCFF879-833B-2D3E-8039-9CC10A64B85C}"/>
                </a:ext>
              </a:extLst>
            </p:cNvPr>
            <p:cNvSpPr/>
            <p:nvPr/>
          </p:nvSpPr>
          <p:spPr>
            <a:xfrm>
              <a:off x="9948978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2x 8-wide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mul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8A2D8D4-8B54-C532-55C3-D8DC771C06B6}"/>
                </a:ext>
              </a:extLst>
            </p:cNvPr>
            <p:cNvSpPr/>
            <p:nvPr/>
          </p:nvSpPr>
          <p:spPr>
            <a:xfrm>
              <a:off x="9948978" y="3027694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Adder tree reduction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3B683F2-F9D6-5A9A-7865-F82794BEB14D}"/>
                </a:ext>
              </a:extLst>
            </p:cNvPr>
            <p:cNvSpPr/>
            <p:nvPr/>
          </p:nvSpPr>
          <p:spPr>
            <a:xfrm>
              <a:off x="9948978" y="3429953"/>
              <a:ext cx="975172" cy="804517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Accumulate 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Dist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and Norm Sums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A75BA60-A474-8568-A867-E44D84C7C5BF}"/>
                </a:ext>
              </a:extLst>
            </p:cNvPr>
            <p:cNvSpPr/>
            <p:nvPr/>
          </p:nvSpPr>
          <p:spPr>
            <a:xfrm>
              <a:off x="7023461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Ray-Box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4BABD37-D431-317E-DE82-25456844DD99}"/>
                </a:ext>
              </a:extLst>
            </p:cNvPr>
            <p:cNvSpPr/>
            <p:nvPr/>
          </p:nvSpPr>
          <p:spPr>
            <a:xfrm>
              <a:off x="7998633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Ray-Tri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923942CC-66C3-7E40-3D70-1647BFB6A35B}"/>
                </a:ext>
              </a:extLst>
            </p:cNvPr>
            <p:cNvSpPr/>
            <p:nvPr/>
          </p:nvSpPr>
          <p:spPr>
            <a:xfrm>
              <a:off x="8973806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Euclid Distance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E6C4D94-90E4-3CD7-3F17-F7D0DD3BA2F5}"/>
                </a:ext>
              </a:extLst>
            </p:cNvPr>
            <p:cNvSpPr/>
            <p:nvPr/>
          </p:nvSpPr>
          <p:spPr>
            <a:xfrm>
              <a:off x="9948978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Angular Distance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ECCDDCA-80DE-47C2-7489-0E15863064A4}"/>
                </a:ext>
              </a:extLst>
            </p:cNvPr>
            <p:cNvSpPr/>
            <p:nvPr/>
          </p:nvSpPr>
          <p:spPr>
            <a:xfrm>
              <a:off x="10924151" y="2210988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 Compare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3727F10-9D95-8705-3B74-22989E2FF8C7}"/>
                </a:ext>
              </a:extLst>
            </p:cNvPr>
            <p:cNvSpPr/>
            <p:nvPr/>
          </p:nvSpPr>
          <p:spPr>
            <a:xfrm>
              <a:off x="10924151" y="2613246"/>
              <a:ext cx="975172" cy="4022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36-wide comparator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241742-F302-4620-329D-1405A2D8777A}"/>
              </a:ext>
            </a:extLst>
          </p:cNvPr>
          <p:cNvGrpSpPr/>
          <p:nvPr/>
        </p:nvGrpSpPr>
        <p:grpSpPr>
          <a:xfrm>
            <a:off x="0" y="1729228"/>
            <a:ext cx="3777521" cy="2800520"/>
            <a:chOff x="2910603" y="1862920"/>
            <a:chExt cx="3777521" cy="280052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04C9306-486B-C448-419B-8426397F6C2C}"/>
                </a:ext>
              </a:extLst>
            </p:cNvPr>
            <p:cNvSpPr/>
            <p:nvPr/>
          </p:nvSpPr>
          <p:spPr>
            <a:xfrm>
              <a:off x="3031227" y="1862920"/>
              <a:ext cx="3656897" cy="2786000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947C6A11-89D1-252D-A8DF-06D89D3043BC}"/>
                </a:ext>
              </a:extLst>
            </p:cNvPr>
            <p:cNvSpPr/>
            <p:nvPr/>
          </p:nvSpPr>
          <p:spPr>
            <a:xfrm>
              <a:off x="3062971" y="3655612"/>
              <a:ext cx="1587193" cy="17776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 Access FIFO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410FB94-D448-EEB0-828C-BDF88F0264B3}"/>
                </a:ext>
              </a:extLst>
            </p:cNvPr>
            <p:cNvSpPr/>
            <p:nvPr/>
          </p:nvSpPr>
          <p:spPr>
            <a:xfrm>
              <a:off x="3062971" y="3967290"/>
              <a:ext cx="1587193" cy="177766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 Response FIFO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3E2897C-3070-FE96-464B-F81560C8C0F8}"/>
                </a:ext>
              </a:extLst>
            </p:cNvPr>
            <p:cNvSpPr/>
            <p:nvPr/>
          </p:nvSpPr>
          <p:spPr>
            <a:xfrm>
              <a:off x="3059796" y="2239561"/>
              <a:ext cx="3533096" cy="30156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Warp Buffer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3F3DCE7-FC7A-480C-042B-F582DBB0B011}"/>
                </a:ext>
              </a:extLst>
            </p:cNvPr>
            <p:cNvSpPr/>
            <p:nvPr/>
          </p:nvSpPr>
          <p:spPr>
            <a:xfrm>
              <a:off x="5072361" y="3090296"/>
              <a:ext cx="1587192" cy="339659"/>
            </a:xfrm>
            <a:prstGeom prst="rect">
              <a:avLst/>
            </a:prstGeom>
            <a:solidFill>
              <a:srgbClr val="70AD47">
                <a:lumMod val="20000"/>
                <a:lumOff val="80000"/>
              </a:srgbClr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Unified Single-Lane Datapath Pipeline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97CB6AD-8115-13D2-CCA4-DC34EA36E69E}"/>
                </a:ext>
              </a:extLst>
            </p:cNvPr>
            <p:cNvGrpSpPr/>
            <p:nvPr/>
          </p:nvGrpSpPr>
          <p:grpSpPr>
            <a:xfrm>
              <a:off x="3929579" y="2298919"/>
              <a:ext cx="2437931" cy="182845"/>
              <a:chOff x="4198142" y="-245028"/>
              <a:chExt cx="1828800" cy="137160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074667F-6196-0F0F-FF27-A7120969E5E9}"/>
                  </a:ext>
                </a:extLst>
              </p:cNvPr>
              <p:cNvSpPr/>
              <p:nvPr/>
            </p:nvSpPr>
            <p:spPr>
              <a:xfrm>
                <a:off x="4198142" y="-245028"/>
                <a:ext cx="18288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B36BDF4-70A5-08B5-E8FA-9A767441453D}"/>
                  </a:ext>
                </a:extLst>
              </p:cNvPr>
              <p:cNvSpPr/>
              <p:nvPr/>
            </p:nvSpPr>
            <p:spPr>
              <a:xfrm>
                <a:off x="41981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31671953-7486-6D36-2811-B58A067E275D}"/>
                  </a:ext>
                </a:extLst>
              </p:cNvPr>
              <p:cNvSpPr/>
              <p:nvPr/>
            </p:nvSpPr>
            <p:spPr>
              <a:xfrm>
                <a:off x="44267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2F8B9FF-8153-D7D0-E541-7E4D3F15F094}"/>
                  </a:ext>
                </a:extLst>
              </p:cNvPr>
              <p:cNvSpPr/>
              <p:nvPr/>
            </p:nvSpPr>
            <p:spPr>
              <a:xfrm>
                <a:off x="46553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C4D39783-EE45-9971-50CA-F9743031C1F2}"/>
                  </a:ext>
                </a:extLst>
              </p:cNvPr>
              <p:cNvSpPr/>
              <p:nvPr/>
            </p:nvSpPr>
            <p:spPr>
              <a:xfrm>
                <a:off x="48839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1F77DF54-7B4C-94CE-309F-4AC23B4882E8}"/>
                  </a:ext>
                </a:extLst>
              </p:cNvPr>
              <p:cNvSpPr/>
              <p:nvPr/>
            </p:nvSpPr>
            <p:spPr>
              <a:xfrm>
                <a:off x="51125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D14066B-7E22-C8E9-03B3-5A596379799C}"/>
                  </a:ext>
                </a:extLst>
              </p:cNvPr>
              <p:cNvSpPr/>
              <p:nvPr/>
            </p:nvSpPr>
            <p:spPr>
              <a:xfrm>
                <a:off x="53411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BF9B839A-A9FF-CC78-6C16-B6DA08F37661}"/>
                  </a:ext>
                </a:extLst>
              </p:cNvPr>
              <p:cNvSpPr/>
              <p:nvPr/>
            </p:nvSpPr>
            <p:spPr>
              <a:xfrm>
                <a:off x="5569742" y="-245028"/>
                <a:ext cx="228600" cy="13716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470FF0-FA52-57CA-A55C-DA9431CAC5B2}"/>
                </a:ext>
              </a:extLst>
            </p:cNvPr>
            <p:cNvSpPr/>
            <p:nvPr/>
          </p:nvSpPr>
          <p:spPr>
            <a:xfrm>
              <a:off x="5072360" y="3429953"/>
              <a:ext cx="1587191" cy="796772"/>
            </a:xfrm>
            <a:prstGeom prst="rect">
              <a:avLst/>
            </a:prstGeom>
            <a:solidFill>
              <a:srgbClr val="E2F0D9"/>
            </a:solidFill>
            <a:ln w="12700" cap="flat" cmpd="sng" algn="ctr">
              <a:solidFill>
                <a:srgbClr val="70AD47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Ray-Triangle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Ray-Box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Euclidean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Angular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Key Compare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5E0E865-A5A7-27AC-6BED-98A027ECE816}"/>
                </a:ext>
              </a:extLst>
            </p:cNvPr>
            <p:cNvSpPr/>
            <p:nvPr/>
          </p:nvSpPr>
          <p:spPr>
            <a:xfrm>
              <a:off x="3059798" y="2697939"/>
              <a:ext cx="1850669" cy="8748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3C7F780-8F6D-A5A7-DDCC-E65815361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96" y="2481763"/>
              <a:ext cx="869782" cy="216177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FFA6046-BCB7-54C8-4A4F-41E741E1D752}"/>
                </a:ext>
              </a:extLst>
            </p:cNvPr>
            <p:cNvCxnSpPr>
              <a:cxnSpLocks/>
            </p:cNvCxnSpPr>
            <p:nvPr/>
          </p:nvCxnSpPr>
          <p:spPr>
            <a:xfrm>
              <a:off x="4234321" y="2481763"/>
              <a:ext cx="676146" cy="216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CB2A754-953F-4CFE-BE99-95D25795400B}"/>
                </a:ext>
              </a:extLst>
            </p:cNvPr>
            <p:cNvSpPr txBox="1"/>
            <p:nvPr/>
          </p:nvSpPr>
          <p:spPr>
            <a:xfrm>
              <a:off x="3002657" y="2662270"/>
              <a:ext cx="1136432" cy="287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Entry Layout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08915A89-74F9-F91A-8A55-211E3C621956}"/>
                </a:ext>
              </a:extLst>
            </p:cNvPr>
            <p:cNvCxnSpPr>
              <a:cxnSpLocks/>
              <a:stCxn id="109" idx="2"/>
              <a:endCxn id="118" idx="3"/>
            </p:cNvCxnSpPr>
            <p:nvPr/>
          </p:nvCxnSpPr>
          <p:spPr>
            <a:xfrm rot="5400000">
              <a:off x="5293019" y="3844172"/>
              <a:ext cx="190386" cy="955491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AC033A6-0FA7-7D06-801D-A727B96BB15C}"/>
                </a:ext>
              </a:extLst>
            </p:cNvPr>
            <p:cNvSpPr txBox="1"/>
            <p:nvPr/>
          </p:nvSpPr>
          <p:spPr>
            <a:xfrm>
              <a:off x="5015220" y="4212121"/>
              <a:ext cx="947555" cy="451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Single Lane Result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681D929-711D-4490-18D0-D6B0CCD84F91}"/>
                </a:ext>
              </a:extLst>
            </p:cNvPr>
            <p:cNvSpPr txBox="1"/>
            <p:nvPr/>
          </p:nvSpPr>
          <p:spPr>
            <a:xfrm>
              <a:off x="3031229" y="4203907"/>
              <a:ext cx="9475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32-Wide SIMD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 Result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2ADAB3A-2E31-1C33-4B7A-0E52DAC9319F}"/>
                </a:ext>
              </a:extLst>
            </p:cNvPr>
            <p:cNvCxnSpPr>
              <a:cxnSpLocks/>
              <a:stCxn id="116" idx="3"/>
              <a:endCxn id="116" idx="1"/>
            </p:cNvCxnSpPr>
            <p:nvPr/>
          </p:nvCxnSpPr>
          <p:spPr>
            <a:xfrm flipH="1">
              <a:off x="3031229" y="4373184"/>
              <a:ext cx="94755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4B9F86D-50CF-BF61-4802-08240AE764D1}"/>
                </a:ext>
              </a:extLst>
            </p:cNvPr>
            <p:cNvSpPr/>
            <p:nvPr/>
          </p:nvSpPr>
          <p:spPr>
            <a:xfrm>
              <a:off x="3856569" y="4313945"/>
              <a:ext cx="1053897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Result Buffer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02EBDDD-0BB9-A1D2-9301-891806D794A2}"/>
                </a:ext>
              </a:extLst>
            </p:cNvPr>
            <p:cNvSpPr/>
            <p:nvPr/>
          </p:nvSpPr>
          <p:spPr>
            <a:xfrm>
              <a:off x="3104236" y="2933681"/>
              <a:ext cx="920575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Active Mask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4EFB6FB-F1E3-3B93-0F9C-EDC0A4259CF9}"/>
                </a:ext>
              </a:extLst>
            </p:cNvPr>
            <p:cNvSpPr/>
            <p:nvPr/>
          </p:nvSpPr>
          <p:spPr>
            <a:xfrm>
              <a:off x="3978782" y="2933681"/>
              <a:ext cx="865020" cy="20633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Valid Mask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1E855A-AE0E-3846-E875-0E9C26684C3D}"/>
                </a:ext>
              </a:extLst>
            </p:cNvPr>
            <p:cNvSpPr/>
            <p:nvPr/>
          </p:nvSpPr>
          <p:spPr>
            <a:xfrm>
              <a:off x="3167649" y="3234920"/>
              <a:ext cx="1692027" cy="27903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 Data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D7918E9-8B23-C93C-ACAF-4187FA6BB615}"/>
                </a:ext>
              </a:extLst>
            </p:cNvPr>
            <p:cNvSpPr/>
            <p:nvPr/>
          </p:nvSpPr>
          <p:spPr>
            <a:xfrm>
              <a:off x="3139910" y="3210541"/>
              <a:ext cx="1692027" cy="27903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Ray Data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9A5EA32-C3C1-61CD-7921-C7329259E72C}"/>
                </a:ext>
              </a:extLst>
            </p:cNvPr>
            <p:cNvGrpSpPr/>
            <p:nvPr/>
          </p:nvGrpSpPr>
          <p:grpSpPr>
            <a:xfrm>
              <a:off x="3112173" y="3184772"/>
              <a:ext cx="1695109" cy="280409"/>
              <a:chOff x="3712366" y="813479"/>
              <a:chExt cx="1309690" cy="215221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65BDD05-10D1-FB55-E828-73FAFEAB3ABF}"/>
                  </a:ext>
                </a:extLst>
              </p:cNvPr>
              <p:cNvSpPr/>
              <p:nvPr/>
            </p:nvSpPr>
            <p:spPr>
              <a:xfrm>
                <a:off x="3712366" y="814537"/>
                <a:ext cx="669133" cy="21416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Ray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/Query </a:t>
                </a: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C766F651-706C-A43E-C9E9-5DD1CEFBAC46}"/>
                  </a:ext>
                </a:extLst>
              </p:cNvPr>
              <p:cNvSpPr/>
              <p:nvPr/>
            </p:nvSpPr>
            <p:spPr>
              <a:xfrm>
                <a:off x="4373165" y="813479"/>
                <a:ext cx="648891" cy="21522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Node Data or Address</a:t>
                </a:r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36344EE6-EBF6-0CAB-444F-D77268DBD422}"/>
                </a:ext>
              </a:extLst>
            </p:cNvPr>
            <p:cNvSpPr/>
            <p:nvPr/>
          </p:nvSpPr>
          <p:spPr>
            <a:xfrm>
              <a:off x="5130134" y="2689767"/>
              <a:ext cx="1462759" cy="210142"/>
            </a:xfrm>
            <a:prstGeom prst="round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Datapath Scheduler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88569F14-AED5-A6EA-CC76-0230C199C689}"/>
                </a:ext>
              </a:extLst>
            </p:cNvPr>
            <p:cNvCxnSpPr>
              <a:cxnSpLocks/>
              <a:stCxn id="185" idx="2"/>
            </p:cNvCxnSpPr>
            <p:nvPr/>
          </p:nvCxnSpPr>
          <p:spPr>
            <a:xfrm rot="5400000">
              <a:off x="4191805" y="2940126"/>
              <a:ext cx="1262732" cy="346009"/>
            </a:xfrm>
            <a:prstGeom prst="bentConnector3">
              <a:avLst>
                <a:gd name="adj1" fmla="val 100278"/>
              </a:avLst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stealth"/>
            </a:ln>
            <a:effectLst/>
          </p:spPr>
        </p:cxnSp>
        <p:cxnSp>
          <p:nvCxnSpPr>
            <p:cNvPr id="126" name="Connector: Elbow 125">
              <a:extLst>
                <a:ext uri="{FF2B5EF4-FFF2-40B4-BE49-F238E27FC236}">
                  <a16:creationId xmlns:a16="http://schemas.microsoft.com/office/drawing/2014/main" id="{B815A383-7A88-69FD-85BD-0381868DD143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 flipV="1">
              <a:off x="4650165" y="2564028"/>
              <a:ext cx="346009" cy="1492145"/>
            </a:xfrm>
            <a:prstGeom prst="bentConnector2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28FA916-0DC0-FC03-3E64-AEC8DA63649E}"/>
                </a:ext>
              </a:extLst>
            </p:cNvPr>
            <p:cNvCxnSpPr>
              <a:cxnSpLocks/>
              <a:stCxn id="124" idx="2"/>
              <a:endCxn id="107" idx="0"/>
            </p:cNvCxnSpPr>
            <p:nvPr/>
          </p:nvCxnSpPr>
          <p:spPr>
            <a:xfrm>
              <a:off x="5861515" y="2899910"/>
              <a:ext cx="4443" cy="19038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stealth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0E6F355-90D0-2FA0-1971-203BC54CBCE3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flipV="1">
              <a:off x="5861514" y="2551003"/>
              <a:ext cx="0" cy="13876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stealth"/>
              <a:tailEnd type="none"/>
            </a:ln>
            <a:effectLst/>
          </p:spPr>
        </p:cxn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B064CC79-9F68-CD5B-9466-6D0763FD030D}"/>
                </a:ext>
              </a:extLst>
            </p:cNvPr>
            <p:cNvSpPr/>
            <p:nvPr/>
          </p:nvSpPr>
          <p:spPr>
            <a:xfrm>
              <a:off x="2913777" y="3933623"/>
              <a:ext cx="266649" cy="234611"/>
            </a:xfrm>
            <a:prstGeom prst="rightArrow">
              <a:avLst>
                <a:gd name="adj1" fmla="val 26396"/>
                <a:gd name="adj2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Arrow: Right 129">
              <a:extLst>
                <a:ext uri="{FF2B5EF4-FFF2-40B4-BE49-F238E27FC236}">
                  <a16:creationId xmlns:a16="http://schemas.microsoft.com/office/drawing/2014/main" id="{F2CC2796-85CA-6D86-86E2-27E4B3DBA2D1}"/>
                </a:ext>
              </a:extLst>
            </p:cNvPr>
            <p:cNvSpPr/>
            <p:nvPr/>
          </p:nvSpPr>
          <p:spPr>
            <a:xfrm rot="10800000">
              <a:off x="2910603" y="3627614"/>
              <a:ext cx="266649" cy="234611"/>
            </a:xfrm>
            <a:prstGeom prst="rightArrow">
              <a:avLst>
                <a:gd name="adj1" fmla="val 26396"/>
                <a:gd name="adj2" fmla="val 50000"/>
              </a:avLst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1B023-698A-C911-7394-DF9DB9C6DD2D}"/>
                </a:ext>
              </a:extLst>
            </p:cNvPr>
            <p:cNvSpPr txBox="1"/>
            <p:nvPr/>
          </p:nvSpPr>
          <p:spPr>
            <a:xfrm>
              <a:off x="3031225" y="1869715"/>
              <a:ext cx="3656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RT Unit</a:t>
              </a:r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C80F407-D6DA-DDA0-1DE3-8358C2D53B17}"/>
              </a:ext>
            </a:extLst>
          </p:cNvPr>
          <p:cNvCxnSpPr>
            <a:cxnSpLocks/>
          </p:cNvCxnSpPr>
          <p:nvPr/>
        </p:nvCxnSpPr>
        <p:spPr>
          <a:xfrm>
            <a:off x="3748948" y="4090684"/>
            <a:ext cx="437904" cy="1290837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B5C5552-CD7B-791B-335C-F96EBDA8CA64}"/>
              </a:ext>
            </a:extLst>
          </p:cNvPr>
          <p:cNvCxnSpPr>
            <a:cxnSpLocks/>
          </p:cNvCxnSpPr>
          <p:nvPr/>
        </p:nvCxnSpPr>
        <p:spPr>
          <a:xfrm flipV="1">
            <a:off x="3748948" y="1508078"/>
            <a:ext cx="437904" cy="144852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14454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84130-E69B-9CD0-4034-D43BE3D2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7637-545F-2F1E-1E12-EF7F2E0A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62E39B-0E9C-03BC-0EAB-B8D3DB2B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F41F58A-5C9F-252D-83C7-819A244ED07A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170BB2-194A-40EF-F460-2C065993DE2D}"/>
              </a:ext>
            </a:extLst>
          </p:cNvPr>
          <p:cNvGrpSpPr/>
          <p:nvPr/>
        </p:nvGrpSpPr>
        <p:grpSpPr>
          <a:xfrm>
            <a:off x="88392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B44D9A-472F-25BE-BAA7-BF6B04F3F59E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F5A01-3697-540C-4E4F-E8111244DE0C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232644-9840-7CD7-98E2-9E1558826DCA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27569A-7346-9A29-7A02-FAA1FDF93AA1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40DE98-E4EB-919F-A0FA-5B52335D59EE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664670-0703-7DF3-8ED0-BDEAC760915C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CCB48-A184-3F6A-64F1-C5C92C70E5B2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29F199-40A0-A3BE-DDFD-1339EAB71DD9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DF99DA-E0A3-06F6-DEC2-AD071E2CE833}"/>
              </a:ext>
            </a:extLst>
          </p:cNvPr>
          <p:cNvGrpSpPr/>
          <p:nvPr/>
        </p:nvGrpSpPr>
        <p:grpSpPr>
          <a:xfrm>
            <a:off x="8839200" y="1828800"/>
            <a:ext cx="1828800" cy="228600"/>
            <a:chOff x="0" y="2514600"/>
            <a:chExt cx="1828800" cy="228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4869457-B732-194A-9D78-007A53666A0B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E87674-9586-1517-83C3-99A8A539F8B2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F225F-46B8-66F9-AAAB-ECE9D49CF20C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92F0ED-0936-F86D-B0C4-FAFCAE27C94F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88B2F56-1D0E-0E04-DC9E-F275A31B12F9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F68C35-63BE-67C8-D410-DB994560D7B6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5669DE-6476-25B2-823C-A50DA2EDEC76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CD27E0-A27C-D476-D3D7-343B4BED4896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A612CB-2963-4601-3D8B-DCAA3A419B9A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6B4EC11-9739-E2CE-4524-EF22F13328BB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53E5631-2200-92D9-EA67-D08DC7027BEF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88E98A-F479-8410-B0DC-A4167EB521BF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60099D-5245-2501-7D7F-D1EF50348212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D3ACB7-8DC3-AF40-C197-84C029A27762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767FCA-EA5C-F53E-4E30-00242E13B065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228BE2-7900-4FF0-C249-8B3923EF9E79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3126A6-85DB-D101-D29C-32A6E2EE02F5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7382B5-87D9-3EC6-C495-D265BBBF2ECF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8B62D04-89E5-185C-5BC0-D5F30B20E54C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C2EC026-4DE3-49A5-45A1-634E438EE163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5D6EF00-130E-80B1-4EAE-224910444514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872780-2E74-5CCC-A5D7-C7D869A44D07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2A06FE7-C1DC-3C9B-D268-3ABB60C788BD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6A59CE5-66C0-6E57-6E02-D484E1039296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23D5A8-918C-A6AC-0A9C-3B619C8A1B97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4068CA-844A-AE92-2808-131428D1D5D3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32BA775-6E1F-2DF0-6AA4-4290B290CF5E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2A35AC7-E84A-EA8D-32B1-18C32A7219E5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5542ED-636E-FA59-8B4A-490C0C050097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72454D-E500-9AF1-ADEA-A0FA1C436800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85A91B-80EE-24A8-9A89-3E2105A5EB69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0A9C9D-C171-D720-D1B0-187B8AFE7869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4351FC8-5CE2-0200-528E-35B4AC6366BE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C21411-C09F-7A32-E4E2-EA66F16DC9DD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3A3F25-F608-1277-CA2F-9A8202303159}"/>
              </a:ext>
            </a:extLst>
          </p:cNvPr>
          <p:cNvGrpSpPr/>
          <p:nvPr/>
        </p:nvGrpSpPr>
        <p:grpSpPr>
          <a:xfrm>
            <a:off x="6095998" y="1828800"/>
            <a:ext cx="1828800" cy="228600"/>
            <a:chOff x="0" y="2514600"/>
            <a:chExt cx="1828800" cy="228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88B70A-E395-B608-03AB-68D19373B220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689C13-65BD-1E95-D09E-3C5B696C76DB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14522C-7F5F-FCD0-5C8B-8B5AB83E495C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E159C5-9D9D-8AD3-45CE-91A3BA0B1EA7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067CDA9-F080-A6F6-6F54-26A1F02241E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1A2F18-CD3D-887A-9569-49E2101308F8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07CA86-2FD4-17B5-4157-3F7503BFD593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E3CFAA-AB18-4000-50F2-0F2A6C822A95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2C43FF-5665-FF6A-B30D-79F996AE82C7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94AE78-8B1C-1C00-110D-0583C7E14FBD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0180C6-D9B7-1199-0A0D-4B79D3F7C1EC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61F76F-2C23-C6E1-514F-44D8245CBB08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DCB5E19-61C6-610B-9691-CAEF0B998DDA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58839C6-1162-FBC3-424C-3B87EBE6557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BDA8A80-AC25-D8DE-66DA-11E197F16CF2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DA81253-28B4-4B9D-65B5-C07ACB42C142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DA51C7-3F98-375C-C74A-D0C77A84FD73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6E3BD23-2C37-DCCB-1ABD-032CCB5683C9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885E7AA-BE8A-E736-049A-E91EB4C3F08D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59E3C02-3655-FF56-DC36-0A1DB052A5FF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DAE3B54-7404-172F-7AC9-ED5A690DC70F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7E93F19-1ACF-8C12-D818-25FFE2E69488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DD988F-1847-50CE-B7C1-22F897F37BA1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66B3ED8-1256-9601-5550-E416DC88DE39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6AB8F6-B9B8-27A3-71E7-6A853EAB0C9E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35BFF4-2527-D693-0356-806B3BDFBE01}"/>
              </a:ext>
            </a:extLst>
          </p:cNvPr>
          <p:cNvSpPr txBox="1"/>
          <p:nvPr/>
        </p:nvSpPr>
        <p:spPr>
          <a:xfrm>
            <a:off x="8839200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C06F769-BA8D-2BCC-6534-C3DF9C6D6B5C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075999-2EFC-502B-9C38-138A9D5A2A5E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D5AF3BE-BF34-9BB0-08AE-CA173C700DFF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D806A9A-3FC0-0727-DC99-FD58C2E3AC15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DEAECD0-0B76-D441-D4DA-0E64CDB97EC9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DAC2495-FBB3-5BB3-24A9-504D8C6713C6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E76DC8C-671D-F64F-E529-C7B21899F690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1119EBA-38A4-4056-05DA-7E5C341756D3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86A73E-C6EB-AD28-ABD2-0FC5AA143FA0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DCCAC03-752B-ABDE-E267-C1DF2C332DFB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FB5583-FE0B-4F78-A9D6-F1AA21875FDF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5692E8D-2EF5-EBC8-CA82-37EE40990FEE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9F2CEC4-8199-C459-6B5A-6C6D2748F9F7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2395C4F-677C-B5AE-64D0-241BDC0FDD38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C88E8A7-6E1E-FB4B-135A-66E7E353D893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14C9467-D3D2-0096-B6DD-B6E785BAEA3D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0</a:t>
            </a:r>
          </a:p>
        </p:txBody>
      </p:sp>
    </p:spTree>
    <p:extLst>
      <p:ext uri="{BB962C8B-B14F-4D97-AF65-F5344CB8AC3E}">
        <p14:creationId xmlns:p14="http://schemas.microsoft.com/office/powerpoint/2010/main" val="198602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67DDA-A1A0-A351-1448-E6D1701B0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506D2-695C-4D61-D952-44A5384E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EFA6D1-92CE-B89F-ED31-FA79A530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EF4A273-1A66-E288-78DE-416404C80AAC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61F037-D715-25A0-E559-4E15AF377C1C}"/>
              </a:ext>
            </a:extLst>
          </p:cNvPr>
          <p:cNvGrpSpPr/>
          <p:nvPr/>
        </p:nvGrpSpPr>
        <p:grpSpPr>
          <a:xfrm>
            <a:off x="88392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FF5350-D6DF-C706-EA63-D2BCCAE48219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95C5E1-4DE1-8662-470F-B443C0DFAE50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F749B5-A745-C567-D684-160C84BE42FD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2AE41D-07A8-7276-3841-040D90BF5399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62C73B-5F63-B3E0-127D-1D9811F5157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71BC91-152F-0E94-FB03-0B58AD3FE454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A1D570-51F0-418B-C048-F9CA81CCF026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21F5BA-9176-4946-C9D8-2CC168243DF7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F7A5AF2-4D73-2FF8-9E99-6C5EDC0E36F7}"/>
              </a:ext>
            </a:extLst>
          </p:cNvPr>
          <p:cNvSpPr/>
          <p:nvPr/>
        </p:nvSpPr>
        <p:spPr>
          <a:xfrm>
            <a:off x="8839200" y="1828800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F44A38-545B-9CC9-A00B-612529ED0BF3}"/>
              </a:ext>
            </a:extLst>
          </p:cNvPr>
          <p:cNvSpPr/>
          <p:nvPr/>
        </p:nvSpPr>
        <p:spPr>
          <a:xfrm>
            <a:off x="90678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0CED91-E665-006B-4A49-55F85E050588}"/>
              </a:ext>
            </a:extLst>
          </p:cNvPr>
          <p:cNvSpPr/>
          <p:nvPr/>
        </p:nvSpPr>
        <p:spPr>
          <a:xfrm>
            <a:off x="92964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9E46C1-23E0-D1A8-9B65-25337B8C9A8D}"/>
              </a:ext>
            </a:extLst>
          </p:cNvPr>
          <p:cNvSpPr/>
          <p:nvPr/>
        </p:nvSpPr>
        <p:spPr>
          <a:xfrm>
            <a:off x="95250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C9F1F2-F331-E445-BBCF-D37531276F2B}"/>
              </a:ext>
            </a:extLst>
          </p:cNvPr>
          <p:cNvSpPr/>
          <p:nvPr/>
        </p:nvSpPr>
        <p:spPr>
          <a:xfrm>
            <a:off x="102108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6BE2035-AEA5-E8AB-DE99-D4DDE1EC7BA1}"/>
              </a:ext>
            </a:extLst>
          </p:cNvPr>
          <p:cNvSpPr/>
          <p:nvPr/>
        </p:nvSpPr>
        <p:spPr>
          <a:xfrm>
            <a:off x="104394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AC6A96-06A0-77DB-0D62-91D848D91168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98A52F-5819-5A9F-C00C-7FE37852E5D4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66BFC3B-B32E-D461-FDBB-2393BF81A765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DC5A08F-D5C9-1C74-D84B-ADB5B464628D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58C431E-2CB5-156B-7D8B-3786C3DC8DEC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9EEA3A-A66C-7A4A-D6EC-62AC9B5AE177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F291C7A-2FCB-F60E-D95F-54B4746EC655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5DB66F5-A9A7-0207-C0A8-4B6F3849EF97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3C0F2E5-93D4-285C-C610-5DC4D50262C9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6D147C-EBA0-EBDA-E5A0-63B58A5FBF56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F67DC3C-238A-B810-1815-405277A23C99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125D49D-63CB-4351-296C-BD637AA8B1EE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44998A-B893-B486-64F7-DEDDDBC74A11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D2902CC-2699-28EE-D81D-CC000C11F69D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18C8C3B-B0FF-A83A-03EA-72AEFE2EBA3D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9C0976A-F2DE-A8C8-B93F-7F0CED1562F7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3B4FA0E-B950-E32B-9408-9B23D69D2C93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F8E4027-FDAB-A07C-F24B-A0C9B891C48A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7C0F3CF-AD7C-74B2-D3E5-83132E065C65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7972AA9-5EE7-1C39-8444-686E2855B8B3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9185C8-C4E8-32DE-324B-B3E2337D7591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B5B5E2-9C1F-9086-2222-841EC1C3DE3B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23100D-2285-A485-C671-7329700EB0A2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91F495-9360-D813-D731-84186ADA03CB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F7A675-6CD9-187E-4422-2AFE26B69F14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57AA8E-9365-63DE-D3C8-10E66CFFD3AF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A4FE04-BC95-D6A3-5EA9-48519E7AD5EC}"/>
              </a:ext>
            </a:extLst>
          </p:cNvPr>
          <p:cNvGrpSpPr/>
          <p:nvPr/>
        </p:nvGrpSpPr>
        <p:grpSpPr>
          <a:xfrm>
            <a:off x="6095998" y="1828800"/>
            <a:ext cx="1828800" cy="228600"/>
            <a:chOff x="0" y="2514600"/>
            <a:chExt cx="1828800" cy="228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6A2C0C-760F-4D9E-F0FF-E9559FFEB97D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469D1D-8E57-752B-05EE-31091CAAE821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2C9B7F-E80A-E263-36FE-A50768CACA4C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4D436D3-A3E7-C0D6-738F-AE764641ACF2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3CE1BD-9EC6-C98A-FB6B-FD25628DF874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AC9CCA-2E74-40EB-F535-617A12085CAD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961E0D-2FEB-1BE6-B681-55B55740C50D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F0A510-44A0-FCB4-A561-A3BD8C291CFC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F15B84-54C2-883F-0AE7-13E0ABBF440B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22976E-8310-8320-EEFC-A7825227391C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9F0A26-68CD-6151-D2F8-E454B1D8CC17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E64904-BD1A-8D01-9AF6-D3557E854F58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F2A4FC-2B7B-6F77-A97F-6FC34C4CEAFE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6FD01B0-65C5-06CB-2216-D41022C5C2F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D1C99E-258D-761F-A3D8-C78D666F0DAF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F486001-DBF0-DDC8-ADC0-6BD9EB088DA1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22F5C2C-A15E-C388-E662-6412545E5028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B6356DB-E685-5150-8AEA-8DFB16D804F5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6B413F1-A19D-1B0E-4326-DD2BAAB7FB23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C3B6C70-9260-49F2-D961-7654EACA878A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6E0D8E-E3DE-E66D-37DC-BBB0239051B4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CE10C65-FDA8-5E40-7292-B0AC5D912E4D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2ADC64-A850-94E2-8E9D-6595A59DB6C0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CFB9420-41B7-6190-E53C-BA6A32D7C2EF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127CC0C-3056-ECD8-F2F7-6E787D6012C9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713E53-D1F2-3BB2-1876-147EB451AB2F}"/>
              </a:ext>
            </a:extLst>
          </p:cNvPr>
          <p:cNvSpPr txBox="1"/>
          <p:nvPr/>
        </p:nvSpPr>
        <p:spPr>
          <a:xfrm>
            <a:off x="8839200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3583C2-ED0A-4A21-82D6-EB4ABE591A2C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FF60BD8-AC2D-F4B4-5FF2-81B29CF51B37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793324F-72B9-26A5-E3F5-37C30F4071DC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2CE6B15-7B61-6562-A127-FCB17766A6CF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FB95F8-EB35-F65D-D706-5AB699C4D834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E60679D-0751-1AE6-FF86-CD6527109AEA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9B247C0-9AA1-2DBB-225C-AAEA8EB1B428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38BF0AF-C71E-2A0E-95B8-3276088134C9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AE4FEFC-B223-D136-CAA6-DF7EB41430A4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B7707B7-9E31-3C78-7A27-AEBF96AA4300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76BE27A-877D-B512-5D0D-86B879EE1380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26D0ABC-191F-B220-9CDC-9F66F5CE171C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69CCBE6-F4E5-3F5F-9117-1DBCE1E83191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0ADC57D-2978-9DA3-0DC9-26DCC167D3D8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6EB2753-7A5B-B9DB-DCE0-239EC3D17948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0063DB5A-9360-8AAB-9FF9-ABE58BCC34B1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77A568-65EF-C611-7ED3-CBEE6E8F41F5}"/>
              </a:ext>
            </a:extLst>
          </p:cNvPr>
          <p:cNvSpPr/>
          <p:nvPr/>
        </p:nvSpPr>
        <p:spPr>
          <a:xfrm>
            <a:off x="9753600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461FC-1C13-8EC6-DA78-5180BA20D735}"/>
              </a:ext>
            </a:extLst>
          </p:cNvPr>
          <p:cNvSpPr/>
          <p:nvPr/>
        </p:nvSpPr>
        <p:spPr>
          <a:xfrm>
            <a:off x="9982200" y="1828800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37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278 L -0.14844 0.244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2" y="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06679-1178-7EE4-B61E-853ACC3AA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4763A-874D-C324-F2B6-0178D404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677B1-4135-9929-F022-9531F61C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CC1DB77-A9DE-8F18-8A51-6F751885B679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AAA9B8-C8F8-ECD9-0170-CD821FE6D7A5}"/>
              </a:ext>
            </a:extLst>
          </p:cNvPr>
          <p:cNvGrpSpPr/>
          <p:nvPr/>
        </p:nvGrpSpPr>
        <p:grpSpPr>
          <a:xfrm>
            <a:off x="88392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77252E-EB74-9634-A9F9-DD6BE3352D84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80B2B-372A-7377-4C54-5FE6B7B61133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3DE574-D2DC-5896-8CA3-3BB4862B174F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9ED83F-578E-A106-9810-6549770B4534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AA55DB-3BFB-361B-0667-4EC3DAA7B079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827598-44E2-EFC2-F76F-06DA7576F559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11DF36-9712-3968-505A-AEBD61CACAD2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505C33-63BC-C2BB-5E09-D1366FC28B26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682D148-4160-39E7-8483-CA5EF73AD395}"/>
              </a:ext>
            </a:extLst>
          </p:cNvPr>
          <p:cNvSpPr/>
          <p:nvPr/>
        </p:nvSpPr>
        <p:spPr>
          <a:xfrm>
            <a:off x="8839200" y="1828800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F0524-3568-1EB2-5CD8-309832AB6AF2}"/>
              </a:ext>
            </a:extLst>
          </p:cNvPr>
          <p:cNvSpPr/>
          <p:nvPr/>
        </p:nvSpPr>
        <p:spPr>
          <a:xfrm>
            <a:off x="90678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195352-201D-A582-F305-8C198CA94A26}"/>
              </a:ext>
            </a:extLst>
          </p:cNvPr>
          <p:cNvSpPr/>
          <p:nvPr/>
        </p:nvSpPr>
        <p:spPr>
          <a:xfrm>
            <a:off x="92964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8082BD-5F29-C0CE-AF52-2D053827B252}"/>
              </a:ext>
            </a:extLst>
          </p:cNvPr>
          <p:cNvSpPr/>
          <p:nvPr/>
        </p:nvSpPr>
        <p:spPr>
          <a:xfrm>
            <a:off x="95250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EDB94-1E3F-56C1-7826-E5B3CF3674C8}"/>
              </a:ext>
            </a:extLst>
          </p:cNvPr>
          <p:cNvSpPr/>
          <p:nvPr/>
        </p:nvSpPr>
        <p:spPr>
          <a:xfrm>
            <a:off x="102108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683BB1-0B8F-FA01-C8FE-7ED7BFC51F18}"/>
              </a:ext>
            </a:extLst>
          </p:cNvPr>
          <p:cNvSpPr/>
          <p:nvPr/>
        </p:nvSpPr>
        <p:spPr>
          <a:xfrm>
            <a:off x="104394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3D68BD-6474-503F-14FB-64E2B13C5ECD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DE1D61-8BA9-4784-9936-5AF61B82EAC3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AD655AB-6B4A-2A62-7A7F-249017B5B0D9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18A45E-71C8-B024-F9B7-445C272B05A4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E43303B-A13F-45B6-D275-1ABC0104E287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F0D82E-7F62-A6CF-BA19-27D4A77F2E6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BD57D3-FA1F-D1BA-34BD-89D7DE5254A3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BD4F2B5-09CE-24CD-8F1D-6252049895FE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95ADA0-8E2E-A8C9-A9CC-211F043BC435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B2BDA3-5D4B-D7C7-C136-1160F7377270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2C2D3F5-C527-FCB6-87F4-AF79C209D481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3EBADC-0583-A1BE-2AD5-9056F63BCF8E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CC32A5-F1C1-00C5-79A4-6627A8012270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1FE3421-1768-45E2-D651-83AE5EA093CF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E914EC4-5162-8637-85A1-23E20395AE64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BF273D6-976A-FCD4-DAD4-2E5FF838D781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AC14A0-A576-D6D7-D430-F3778D2F4F57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EF3DB59-C3B9-90BF-9461-2E1E44C4D92F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854B36A-3C9F-C3EC-0978-A82916CFF468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F815FD3-BC54-3295-9297-3E15461ADA08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EF13D0-217B-28CD-895D-00805E4ACCF6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61FDEC2-825C-612E-7D93-A4D52C70A58A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927C5CF-116D-DD2F-C1B9-66C1EE72601D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8A2372-3BB3-815D-7CA9-A88D85EBBF87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7E27ABE-3C68-8A5B-1324-9BD27366EAB1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17956E-0782-E685-747B-98ED0C20ADE4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6A625-65BA-0D4F-14E9-C8CAF0905A7C}"/>
              </a:ext>
            </a:extLst>
          </p:cNvPr>
          <p:cNvGrpSpPr/>
          <p:nvPr/>
        </p:nvGrpSpPr>
        <p:grpSpPr>
          <a:xfrm>
            <a:off x="6095998" y="1828800"/>
            <a:ext cx="1828800" cy="228600"/>
            <a:chOff x="0" y="2514600"/>
            <a:chExt cx="1828800" cy="228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6B176F-8687-59F2-C164-109A4FD76E51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6ACAB2-F2BC-E18A-57FD-98DF8CBDB639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484320-98AF-1670-700E-5BDD8E6A4E38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FDAEFE-FA29-51E0-13E3-2E6698B129CC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9D43C4-D81C-8597-4673-30F9D99CDAC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089BFC-8C26-A368-06CB-087DC828CF42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A2BDC2-4ABF-3B5B-850B-AD2F2358685D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282885-5F9E-1825-7FD0-F408C974461F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8F1FC8-CEC4-82FA-40F9-896CC32871CA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FC8D1BA-F01E-B6FF-EDB1-94DA0C586891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3294F7-A7EF-50BC-1348-20CCFFA6DE6A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50D68F-047C-690D-4324-D88BABC0298B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BFB2E21-859C-4D75-00BE-EDCD57C058F6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9230212-0C98-69C7-4628-21E1BBBFE30C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D0AE551-EC0B-522C-9A96-6AA4923B8D9D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5933A01-A322-1C9F-79C4-468417EDC14C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78824E8-CA8C-6977-ABA7-1145FCEB4BD1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54F3A90-6A58-CEBD-D4CD-781724D07076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7EF46C0-B47C-ED12-587B-B91A5579AB5E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47EFB8E-D19B-4119-68B0-4FE140F029CF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E6D55C7-F46C-8FA8-6AB8-5BC21F5EBC51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D92069E-DD21-3C39-2C8B-CBE8C864DF4A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E2131F-3FD3-32C9-BE82-8FCF361084A2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635DAC8-1B80-3ED1-7C57-873EACBCF85C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C176BF-B372-B420-DEFC-EC9FCA08607F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6C2E0A8-9D9C-F34E-CAF0-CDC9302480E9}"/>
              </a:ext>
            </a:extLst>
          </p:cNvPr>
          <p:cNvSpPr txBox="1"/>
          <p:nvPr/>
        </p:nvSpPr>
        <p:spPr>
          <a:xfrm>
            <a:off x="8839200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39EF59B-ED65-83D6-011A-53AF04799411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BCCA65A-2501-B524-16D3-6CEB970990C1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7F453D0-AF88-43C9-9CEE-A5C7AF0FB698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DEE2E061-13EE-52B0-B8FA-68962E503764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3483EC5-A276-D8A1-156A-97FE68304DBF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C011812-2CC9-F8BD-4812-403D614FCB71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BD6B187-DA52-4EB5-C050-0A1AF0F6B4E5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216F01-FB34-1F5F-CCB3-E510E809A86D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13E3898-CC8A-9D49-19E4-8B7CFD195C77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933BD6D-A8E6-FF48-D355-FFC3BCB1C1E3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1B50A45-2F14-AE43-5D24-F816C922F2F6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C476988-5796-950E-3EF8-962FEC3C03DC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9D2AA9E-C00D-64F7-E510-A66F7B83B029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73B6011-A5C2-4042-5E48-476669A634E3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D599878-C955-DC51-6B25-9644F9604639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0BBE920-D79E-D005-B8A8-0B1097351394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406232-B473-1732-77C0-DD8F3C11A7E4}"/>
              </a:ext>
            </a:extLst>
          </p:cNvPr>
          <p:cNvSpPr/>
          <p:nvPr/>
        </p:nvSpPr>
        <p:spPr>
          <a:xfrm>
            <a:off x="9753600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2819E9-4D02-12A1-F839-388309578237}"/>
              </a:ext>
            </a:extLst>
          </p:cNvPr>
          <p:cNvSpPr/>
          <p:nvPr/>
        </p:nvSpPr>
        <p:spPr>
          <a:xfrm>
            <a:off x="99822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1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12969 0.244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51F9C-0F1B-EDB7-F874-CA2C9B53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BF87-42FA-8BAB-2449-C5E4DB5F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5FE3C-0ED2-F780-686F-053F72AA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F5C674E-33F0-363C-7193-2BFCEB9C872F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E1EEF-A60A-CFF3-786A-13959A25E6ED}"/>
              </a:ext>
            </a:extLst>
          </p:cNvPr>
          <p:cNvGrpSpPr/>
          <p:nvPr/>
        </p:nvGrpSpPr>
        <p:grpSpPr>
          <a:xfrm>
            <a:off x="88392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203DE7-09EC-973A-A5D9-DBA35E061A86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59AD8F-0D58-7803-9EFE-BDB50196AF08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7FF71B-5705-193E-73D6-B909874F13CE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F7ABF7-3B1A-B98E-051B-B8A62B204DC4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300AA9-5356-A53A-9731-3BE662C7C6FE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67AFE5-460C-74A8-65A0-6CD44FB75B80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00FDDD-4626-6A78-ED4A-77AC444233A2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95CAB1-EF19-9CC3-BFC0-1F55745EC7AF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238DE6F-3F8E-5F44-FDFB-28EE4E49D46D}"/>
              </a:ext>
            </a:extLst>
          </p:cNvPr>
          <p:cNvSpPr/>
          <p:nvPr/>
        </p:nvSpPr>
        <p:spPr>
          <a:xfrm>
            <a:off x="90678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64E2AB-5CCD-819B-F869-9CC1A89742D9}"/>
              </a:ext>
            </a:extLst>
          </p:cNvPr>
          <p:cNvSpPr/>
          <p:nvPr/>
        </p:nvSpPr>
        <p:spPr>
          <a:xfrm>
            <a:off x="92964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891EBF-BD21-3E67-C185-389EAD3D818D}"/>
              </a:ext>
            </a:extLst>
          </p:cNvPr>
          <p:cNvSpPr/>
          <p:nvPr/>
        </p:nvSpPr>
        <p:spPr>
          <a:xfrm>
            <a:off x="95250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28A9E1-F98D-D7F4-22EB-E5F2E82F586A}"/>
              </a:ext>
            </a:extLst>
          </p:cNvPr>
          <p:cNvSpPr/>
          <p:nvPr/>
        </p:nvSpPr>
        <p:spPr>
          <a:xfrm>
            <a:off x="102108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EDEDB6-1DEF-4DB1-EEAD-610F840AE2E2}"/>
              </a:ext>
            </a:extLst>
          </p:cNvPr>
          <p:cNvSpPr/>
          <p:nvPr/>
        </p:nvSpPr>
        <p:spPr>
          <a:xfrm>
            <a:off x="104394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4A13BA-7AB8-7F11-6B9E-241C571CE0C3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B73207-4EC7-1E9C-AD8C-BE5BCC4F5B2D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B2924EA-4F59-1BA2-FDC6-CB676C9420DB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5F63B4-7FCC-6B0B-8B5C-8E2CDE4282C9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D1B147-B488-4E72-B0B3-E43F67851248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ADD21A4-93DB-1867-4781-DA9381A92EE1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BCDC00-D64E-4ECF-7E7D-26681311E016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32C424-E239-E8F3-5D49-513374A14106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80F733-DC4C-8EFD-6CDE-B3D37ACDA042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B33C1C-B1F9-13B3-1640-A30336952D52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94EE90-9A95-4EF5-5E87-313FF54BBDC7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CFC5775-2497-354D-48B3-0190A85A2DCD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0B8FD80-E09E-1D64-AF7C-698EBAC4EBED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3F1ABB-2B53-CC3D-2E9A-6C3ACDFBD34A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C4EF00C-B38A-46FA-7F1E-0AD8FA70DA91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D15D10D-1546-B729-0837-E7370B44CAF2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E8778CD-37E0-7AD5-F3EF-98204CC0CD09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9739156-4231-D0D7-5158-D8F6291A85EF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09630B5-6C4F-3AE8-4097-8E96226B19BA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8AA61D5-9551-6AF2-3320-F4E30759A77C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82E2E8-FB94-98C6-EA1A-499AA059FF8B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03AB6A-7F82-732A-6448-CC32576EF907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42D2D9-B620-E69A-DFD8-11361BD84A4C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3A5ECD-6940-F45B-40FE-487D351D3E70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FBFD21C-B73A-FBA3-2508-23111DB776EE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B78A42-5C77-97D2-0AC9-B6DF387857B3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E31512-1FB7-45B5-AA45-20F1DBD11A00}"/>
              </a:ext>
            </a:extLst>
          </p:cNvPr>
          <p:cNvGrpSpPr/>
          <p:nvPr/>
        </p:nvGrpSpPr>
        <p:grpSpPr>
          <a:xfrm>
            <a:off x="6095998" y="1828800"/>
            <a:ext cx="1828800" cy="228600"/>
            <a:chOff x="0" y="2514600"/>
            <a:chExt cx="1828800" cy="228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0707E2-1771-3E0C-4831-AA84C60FAC1D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DDAC58-CDAE-EEC5-BB7D-1EAF97FBD00B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22B05F-533F-D04C-7FDC-3FBD71C51644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36C875-B459-724D-7C96-DC8CCBC9A3E9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4065C2-FA70-E5DD-B3FD-FF6837C5811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3AEF78-D5CE-1B87-DB5C-6F533E834226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2300FF-BE7A-BFC5-3DBA-B156BF62118B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21DDA2-55A9-3039-FB48-4CFD962EBA99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5EB5E9-336F-1276-5B33-74FF34C7B725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67C089-72FC-E6D4-DFEA-97EDA62B3D5A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22D7EC-82C3-60C3-9045-BD496C9696C1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C47B01-3133-69B8-1277-92DCF187718C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57D7AA0-EA4E-6A67-9931-3A5D5AAB00B6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062707-6A04-337E-8CD5-2F65C5AAEC13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8E4B4FC-F1FA-6BC3-7113-3022A9A4DF6C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981635-5B4A-19BB-4623-6BD0CEAFBAF6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1714ECD-445D-2DF3-0B0F-6A116AC53C28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37E068E-0B67-4146-816B-5F503910BE54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FE34C3D-3243-7BE8-BBD0-1F8DCE3E84AD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AA828F-BB33-4ADE-FEFA-206F3CEAB8E1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C0EF19-3BA9-FC55-B969-3DBC9C616B92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ED76998-E201-E9B6-A1D2-9BE9A054B15A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BB2C8F-9E0A-F660-C084-238116A9C9D6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B73F872-670C-A0EE-A69A-32DEEF4ADCB8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B3F2A79-0639-5B32-0EDB-86EF9CB86D74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ADC1026-8121-C86D-BBA0-ADC7E6090B85}"/>
              </a:ext>
            </a:extLst>
          </p:cNvPr>
          <p:cNvSpPr txBox="1"/>
          <p:nvPr/>
        </p:nvSpPr>
        <p:spPr>
          <a:xfrm>
            <a:off x="8839200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8C0A07A-3C4E-4640-5700-96DBABB3232D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82F44D7-1607-F150-CBDD-242BE787BCDE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DC2008-A1E2-2A7A-FB04-C3127CBD1C33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D90E1C1-4C23-FD19-090A-CBCFD9A30DEB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5DAF05-0ED9-5784-1A0F-AA4090E97FCE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0B17987-BFB1-2735-B04A-40052E3CD0DB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8F027A-B8FA-F177-FEB8-2A5FCEC9ABF2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3E5131C-6501-6251-CC02-6E2B73AD65EB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57D07F9-32D3-AD24-D90B-70DDF18C6DA6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574E698-F9A2-E468-6047-F4DA78A5DE0E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768485-9E6F-C568-C86C-AE53F88C2314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FDA3841-0119-7815-3D8D-EB3F12F97C64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30120E6-94A4-8AE4-E2A6-D39559633C95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5CF1328-1C18-FF9C-6EAA-F47A5FEBD263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325A00-7870-AB0A-B69A-964F7A4FB4CB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6AA2F58B-0823-A76F-F11E-737373E8552A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84F0FD-4D74-A119-78B7-4511BB838B95}"/>
              </a:ext>
            </a:extLst>
          </p:cNvPr>
          <p:cNvSpPr/>
          <p:nvPr/>
        </p:nvSpPr>
        <p:spPr>
          <a:xfrm>
            <a:off x="97536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94CC59-CEE2-4127-F8AD-776C0E9D9282}"/>
              </a:ext>
            </a:extLst>
          </p:cNvPr>
          <p:cNvSpPr/>
          <p:nvPr/>
        </p:nvSpPr>
        <p:spPr>
          <a:xfrm>
            <a:off x="9982200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B38466-F534-2E69-568F-816F049230B1}"/>
              </a:ext>
            </a:extLst>
          </p:cNvPr>
          <p:cNvSpPr/>
          <p:nvPr/>
        </p:nvSpPr>
        <p:spPr>
          <a:xfrm>
            <a:off x="8839200" y="1828800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17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05468 0.244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9352A-D115-ED25-24FF-32457309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D93D-56FE-A0AC-6E42-ADE1ADF7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B0F47-C3CC-EE13-4E60-25134487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93CE816-745E-16FE-B422-051BF1A442DC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98B08A-9BE0-F4F1-5838-C39C3819EC55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626A0DB-E7B9-97EB-2119-78ED9C45C504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4D12333-8B1D-FD55-4538-BFBBF1615079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876BC22-2D77-82A4-4B36-2BECAF9DBE3A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43068CE-1B31-2515-1A27-1BFFFC0D280C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0008AA-D190-E7B3-A6A1-CDCB062ECEBE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124324-F106-87D1-0876-5B322DEF1C8E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CB0801B-E538-3F0A-46A0-C31C762A647A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7A6F6B3-D091-6FDB-F9F6-DB14879B58D5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B49E01-1B6C-C7F1-239F-1310143396C8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A02A426-27F6-486B-CC82-B9F06D7E41BE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A5048D-384E-B9D8-4A85-287E29B90ED8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5CF4EB-0DEB-2A6F-0B73-84365D767844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FC30199-7EDE-4C2F-9333-5979C8865CE9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0786E48-DC17-CA38-656B-00E85282542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5E6FEF6-EFF4-4618-6447-BE344BBCD6EC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803D0E-C0FD-EDC2-EE13-38E49D0EF46A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405002C-226D-F43A-FB59-D8146767EFE1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08F1C74-6922-7085-E111-F366DD271DE2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75A1132-740D-91CD-E9F1-2885A17BABFE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75855-0F07-E6E2-01F2-DD9AB1D93E95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3C6EF8-5F4B-BCA3-D07C-223AC3502103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8BE986-642E-EBE7-B647-C856A129FF81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5A2DEB-3DFC-BEC4-F409-AC02DD44E311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2B56452-06D0-CD41-12CF-137BEA4A6D2C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7D2474-BF2D-091A-5116-BF88235294F5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704F87-2053-2D7D-6550-31D957BA1085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F1AFE83-C102-EEB6-C5AB-2CA6AFF0E7C2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47E1C3-43D2-7558-7CEB-0E03AFFA057E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C9D3C8-3075-3772-BDF7-E08D2A117EFE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3485788-D673-F8AF-1B7A-CDE1B0F7C5A9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99953B3-764B-E2A4-F99A-CBDC54D25FEA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45C034E-E146-07D8-EFE1-4207D611DD12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5DBAC33-A7D0-E0F5-765D-CDA8C4E01251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6B49AA5-045B-8482-7B51-73DD6D68FE90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E84B4D8-3CC0-74C0-6574-7EFD23D09C56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C7E4DC-5345-05BA-53C7-E7C19B1DD844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C97FC17-EDA6-3F05-16A2-4605705875A5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855B9AE-CCBF-6AA1-903A-2F1D76D8A297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4E533BA-9F61-C893-DAF1-386CD26529C9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D201257-9DC5-7EBB-B584-1211D166BD56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FA7E085C-BEBA-9F1E-ADE7-1C5BEB608B51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4FA09-96CC-AE0A-8B27-9A874A5C7C78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1C7D98-182D-F30B-C2DB-1D2FCBB7E2E6}"/>
              </a:ext>
            </a:extLst>
          </p:cNvPr>
          <p:cNvSpPr txBox="1"/>
          <p:nvPr/>
        </p:nvSpPr>
        <p:spPr>
          <a:xfrm>
            <a:off x="8078288" y="556150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073266A-54CD-718E-511A-96A9429733A7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3DB1865-061E-E16A-73E7-53A6B57F237B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BC35F8F-B09B-7B5D-DCD6-B2F9F7C2CAE7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8F3CDAC-760E-75B4-293F-DC730042FBA5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6A8B070-2253-882C-4C5A-E2AB0F19061D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87ECBD-BCCD-05A9-442E-2216381E5663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DFA944-4F37-E8AF-AC74-33AE3F043D9C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3FA64FF-A5BE-5B54-7878-1F9D5C71A456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38AF39D-93D1-F4F7-85A7-B24AE2B536A6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210380A-45D5-1296-34FC-51199402D986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E161CE0-58EF-A358-945A-BB2C2A98B4F3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C52468-F154-E258-420F-D076B79BB1E0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7134C3-D98D-2D27-58E5-C56EAC3FA6CF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FCDB3BB-E4B6-6A21-1C35-48D912C55245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DBD3259-187F-7C28-752C-E45A609141D5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B059EDA-A59D-2AE3-46A0-7C64B4034930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6BAEE3-17F9-BC5A-0BCD-5C3F2C768A86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41FF3-2680-A982-A328-A49802817635}"/>
              </a:ext>
            </a:extLst>
          </p:cNvPr>
          <p:cNvSpPr/>
          <p:nvPr/>
        </p:nvSpPr>
        <p:spPr>
          <a:xfrm>
            <a:off x="60959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7C49D0-2FD7-2A9B-1743-54B07D8F8DC2}"/>
              </a:ext>
            </a:extLst>
          </p:cNvPr>
          <p:cNvSpPr/>
          <p:nvPr/>
        </p:nvSpPr>
        <p:spPr>
          <a:xfrm>
            <a:off x="63245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40D53E-4D81-263D-47EE-E904073CBDA8}"/>
              </a:ext>
            </a:extLst>
          </p:cNvPr>
          <p:cNvSpPr/>
          <p:nvPr/>
        </p:nvSpPr>
        <p:spPr>
          <a:xfrm>
            <a:off x="65531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69BE14-4460-ADC1-D69E-96CD3D85A0C4}"/>
              </a:ext>
            </a:extLst>
          </p:cNvPr>
          <p:cNvSpPr/>
          <p:nvPr/>
        </p:nvSpPr>
        <p:spPr>
          <a:xfrm>
            <a:off x="67817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E2224-8718-E66C-9923-CD41F9FA3245}"/>
              </a:ext>
            </a:extLst>
          </p:cNvPr>
          <p:cNvSpPr/>
          <p:nvPr/>
        </p:nvSpPr>
        <p:spPr>
          <a:xfrm>
            <a:off x="70103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82DFED-45A5-857B-3585-6ABA17EB21A1}"/>
              </a:ext>
            </a:extLst>
          </p:cNvPr>
          <p:cNvSpPr/>
          <p:nvPr/>
        </p:nvSpPr>
        <p:spPr>
          <a:xfrm>
            <a:off x="7238998" y="1828800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167A34-A3A3-238E-47BF-2C0484D470E5}"/>
              </a:ext>
            </a:extLst>
          </p:cNvPr>
          <p:cNvSpPr/>
          <p:nvPr/>
        </p:nvSpPr>
        <p:spPr>
          <a:xfrm>
            <a:off x="74675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16C183-6501-904D-E542-0D63582C1BF8}"/>
              </a:ext>
            </a:extLst>
          </p:cNvPr>
          <p:cNvSpPr/>
          <p:nvPr/>
        </p:nvSpPr>
        <p:spPr>
          <a:xfrm>
            <a:off x="76961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0875 0.171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3907 0.2444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9EB7-8059-0FEC-243C-82BF8B11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5CD0-C100-3E8E-8756-E50637D2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B03F6-D585-F611-7920-B1C1AFBD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31EDF75-FC93-0958-B88D-DB636CAC0CAC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D9803D-D60D-95C6-3333-3D14F622165D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C875850-D9B1-6EAC-DFCD-7A58E185DAA6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D85937C-D717-C625-6433-C3ACF0FB9143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7C3A677-28FA-EF48-D80A-9BE0ACA6E845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52E8D7-5270-ECA8-B8F7-CEFB0D28B7B4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550957B-7F32-F59D-3B4B-9D427E300EAD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876466D-D3F8-F7EA-8D19-53F2FBAC9C6B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BD53DF-44DC-028E-DC36-96472B1285CF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88A992-1323-F9EE-21EC-370D02A66D1B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F0DB0E-E8D5-ECCE-CDB1-10AC064DD8CA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012E27A-2049-A1E2-5F6D-533A702676DA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3B460CA-90F4-42CB-3929-82F03BE3CFDB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2F88604-A205-A7D7-E409-758A5918D261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374FBD-5564-58A6-4B04-F046DF20064B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28299A5-9DBF-AC06-BD68-9A341C880F9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230E7B-4AA7-11CD-17D1-DC217B442D3A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5A298CE-98A4-9EEA-86DA-964FBD28EF75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5E3651-B491-F945-A6B1-72719EC9575C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EBBCEA5-41A5-32C0-3D88-4967D0398C05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F9A5D0A-86A3-1ECD-4A2E-F21A1CE5341A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5C57765-4A65-24BB-E866-4D849F9F0A25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6B937D-ACAA-A6E4-0583-C3298EF0D19C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5A2992-A302-4448-0347-38189729F971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19501D-0FF9-C7C1-19F2-AFC87384A778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58D0F32-692B-EE73-CF95-2A1FC11431E6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37B8AC-B603-BE8C-491A-144ACD02A46C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01F625-602E-FA37-8EA9-0E3F3218FFB6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6B51A-45AE-F887-39BD-4B7AAD6E694B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952E3A-D354-C56C-B082-3D39C13473F4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E857C7-416C-413E-3B6D-53E7993C0964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9C80FBA-3596-2F70-98C5-0B5275B7A882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A6F94F4-6185-5C42-8AD6-AE6BFAE6DAFC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9E372BF-F8C1-96FC-3F25-1DFE0BD50AC8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4C2C95-B306-63D8-A186-D03CDD556C78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DF897A6-335D-0747-1688-3323C0222006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35FB51-43F3-596A-77FF-7D32C352E77F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9713BFA-74C1-25E3-A319-8AB030E2F2AF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2E48C85-FCBF-B53B-D258-68DE59DD5175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45B621B-C74C-2159-9A71-5FA9536636BB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B67035-54DD-8AF8-BF28-9D7E4CE7738B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1D80D53-AF7C-1331-E408-509D7F98CD20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000E3FE-DF20-52F9-67F4-77ECFFC7F3E7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458B274-6DD9-5616-C5CE-7FE3CE447CBA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3E284D-D117-F87C-2211-CCC41E37560C}"/>
              </a:ext>
            </a:extLst>
          </p:cNvPr>
          <p:cNvSpPr txBox="1"/>
          <p:nvPr/>
        </p:nvSpPr>
        <p:spPr>
          <a:xfrm>
            <a:off x="8078288" y="556150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8EA78E1-79DC-9D70-D9B6-1DD9DC263271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95773A7-3202-867F-3AE9-05093BEDC38C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C641F-BDA1-F8BE-7F39-85F0B2A7AC8F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F5DF2C46-3E2D-FADE-F5A0-0E8F5460C0A7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A86D6A-4067-61F2-C1C5-0FB82C44375D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D592BB3-30CE-F232-7F1F-1D0A08B8FB2C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2DB0CF6-D59C-BC9E-DC61-8989F6486988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3EBCB6D-5469-EE49-AD40-7B818C3A7E22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0B1751E-7DFF-0634-1C96-6AF1382CF866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EB23150-ED63-D1FF-DF2C-F208B43EEE86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1BAC942-D670-999F-83F6-BCB7FE43A3F4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5EA73F8-2E35-66B4-71B1-714457527BD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435ED21-1560-B478-1881-5AB0497AFF8D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6B20921-D99E-EB6B-E101-D66677F5CFEB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1D5B26C-1E6E-BEAB-7B11-5B489516336E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862A844-6236-F829-C9FD-331492396CB8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A7541A-1C08-1EBF-E501-2742881740A6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13729-A51E-82B9-93E2-7FE42F18E25C}"/>
              </a:ext>
            </a:extLst>
          </p:cNvPr>
          <p:cNvSpPr/>
          <p:nvPr/>
        </p:nvSpPr>
        <p:spPr>
          <a:xfrm>
            <a:off x="60959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ED020-3C91-C50D-6A6C-065B0B858A4B}"/>
              </a:ext>
            </a:extLst>
          </p:cNvPr>
          <p:cNvSpPr/>
          <p:nvPr/>
        </p:nvSpPr>
        <p:spPr>
          <a:xfrm>
            <a:off x="63245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5886D8-E037-035E-0055-5FBB0A51B1D2}"/>
              </a:ext>
            </a:extLst>
          </p:cNvPr>
          <p:cNvSpPr/>
          <p:nvPr/>
        </p:nvSpPr>
        <p:spPr>
          <a:xfrm>
            <a:off x="65531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57AB6C-F45A-0AC8-991E-8B9B28E9F412}"/>
              </a:ext>
            </a:extLst>
          </p:cNvPr>
          <p:cNvSpPr/>
          <p:nvPr/>
        </p:nvSpPr>
        <p:spPr>
          <a:xfrm>
            <a:off x="67817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52AD71-3C71-CEC7-7C6E-394BFF82E324}"/>
              </a:ext>
            </a:extLst>
          </p:cNvPr>
          <p:cNvSpPr/>
          <p:nvPr/>
        </p:nvSpPr>
        <p:spPr>
          <a:xfrm>
            <a:off x="70103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73584F-E0C5-5110-ACDF-0ED3BE4C7AD7}"/>
              </a:ext>
            </a:extLst>
          </p:cNvPr>
          <p:cNvSpPr/>
          <p:nvPr/>
        </p:nvSpPr>
        <p:spPr>
          <a:xfrm>
            <a:off x="7238998" y="1828800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2CD4B3-9736-3FA1-5227-562137262C2D}"/>
              </a:ext>
            </a:extLst>
          </p:cNvPr>
          <p:cNvSpPr/>
          <p:nvPr/>
        </p:nvSpPr>
        <p:spPr>
          <a:xfrm>
            <a:off x="74675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AD1ECA-044C-BB8B-7C14-CA9E3DFB0A43}"/>
              </a:ext>
            </a:extLst>
          </p:cNvPr>
          <p:cNvSpPr/>
          <p:nvPr/>
        </p:nvSpPr>
        <p:spPr>
          <a:xfrm>
            <a:off x="76961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093 L 0.06758 0.1701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85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7657 0.2444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6D595-BEE4-B0CD-4C2E-1ADEAB5AB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C5840-2878-45EC-832C-1C28E297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64021-DF03-9B2D-283A-54627EB8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35FE529-C0B0-E2E4-C370-338EC0D9E46B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6359B63-5AD6-DC29-E21B-E52318D17526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B0AD08F-7CEC-D7CA-0B7C-69011F357707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623A695-FA98-BEF3-28CA-025CB90A0099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AFF58C1-DF36-CCEC-7CEC-9A0E23AB28B1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B9E90F-0F99-1891-6931-4869ADF295D4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505EAB3-C426-4F71-D8BE-87579FD3BB57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864C35-773E-8BF5-0CCC-FB3E48F8964E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F45AD0A-6D72-05C2-E0AD-808E93903239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CE77539-61AA-0ADE-5891-5715AD8AA44A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4C4815-C935-E454-2094-375A238F66CA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85C73E3-7773-440E-D05A-28AC7687440B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B69315-0E91-08D4-3C6A-7215BA7DA40C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ABEB09-8DE1-A092-0227-97B4F0995A18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90F440-716F-971E-79FA-BFBDBA2E5233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CBFFC5-401E-E7DA-5EE9-0A9296689C14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0030257-3FD9-C3E7-66F4-BBAF8ADB7701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ED34C6-6AC8-BBFB-EA9D-7C27A522A891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7A82692-0DD2-CAD7-3CAD-9A2803F16BB7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ABF353E-D924-386D-DB6E-C104ABB84F49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7B11FDFD-599A-01B5-F6B5-207EC30A5A03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702D85-AA2B-9112-4CAB-27878E9A88E5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C84804-C65B-4BEA-9232-7615DEF91793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F1F50E-A306-7196-264A-3FB35EE09044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6804DB-BE57-BA02-9384-B7C08F9B68C0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A4E7C9A-4FA8-0902-B970-F07A06F6AD04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2AF9A4-7335-C3E8-6EA8-3BD174B8D634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E7B596-450A-CA0C-4D54-74532A7F2FAC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2F3C1E-604E-8DE0-A3BF-58FFC4B6AC18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800821-FC65-2165-3AFD-B722D1D3695F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18501B-9CDA-9AB0-63ED-19C5637A2AE3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00E34F5-FC70-0D22-7EEB-12D4C7C78995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7C1B3C6-2E61-5598-A281-F20FEDB5AB60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6CA7F1-BAAC-D375-D69C-6BA7351AA69A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0FA90D3-587E-E279-1083-A654365508D2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1546E94-9C47-387A-0EC7-D0834734BB8B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D6A307-0967-CC3E-F7E1-FDD0C9DCFE30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6BBD98-3912-7F07-A431-ADFDAEDD7B45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8BF21A-3DB7-68E5-C774-B96122C1C290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44DB9F-C17C-B6AE-20B3-6F6CF7BFAA2D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D03C17D-3956-89F7-4F20-512FA49B06A1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916888-E14E-F0A5-D364-7B250E9F15D3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1B776AD-7D7F-17EE-70A7-025E5534A40C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9D52DC2-1B7D-3866-18AF-9BD89FED73EE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0D0EBA-FEA0-4E16-0F95-CC74F33EB402}"/>
              </a:ext>
            </a:extLst>
          </p:cNvPr>
          <p:cNvSpPr txBox="1"/>
          <p:nvPr/>
        </p:nvSpPr>
        <p:spPr>
          <a:xfrm>
            <a:off x="8078288" y="556150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67EECF1-4F19-DE44-D460-0D7E56CB4551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9E0E28D-9456-C87E-DEAB-EAE2E41092D7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0D91A2-9913-F0EA-3CD5-FB9A5484A87C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91DB0146-AC8B-8F6C-8AAD-7E1BE9A9018D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839B3DB-303C-683E-1DDA-C3CCF2C8A117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F64FA2-E3B5-2C68-AAA8-7B71C1B2E013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00C6BA6-716F-A87A-89AE-820C2F3A3D69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9C973A8-F978-A03A-9953-ACE73C44968F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F5422FC-4A83-7A0B-B395-B99F18D569BC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F2B5D5-0723-6C0C-C893-9C2530D37FE6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85FDA33-E211-0A91-7821-CDCA142881D0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1EC8656-F995-20F4-3000-7ACE9C7BABC0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5C5AFF-F8C6-4AA0-48EC-3E96BD35B1AC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C5D1364-CB71-1D21-D7DD-160CD8ADFB4D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D5C56E3-56F6-876D-3FE9-9BB5F75BF9CA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928A21D-2B93-3916-DF5B-23CFD53FC02D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6EED42-861C-25A1-A3C1-C3B41BD58EBC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B3AD8-8C93-E8E4-B659-63CCD2870CAA}"/>
              </a:ext>
            </a:extLst>
          </p:cNvPr>
          <p:cNvSpPr/>
          <p:nvPr/>
        </p:nvSpPr>
        <p:spPr>
          <a:xfrm>
            <a:off x="60959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F8A77-665F-7023-A4EF-0D72A743D473}"/>
              </a:ext>
            </a:extLst>
          </p:cNvPr>
          <p:cNvSpPr/>
          <p:nvPr/>
        </p:nvSpPr>
        <p:spPr>
          <a:xfrm>
            <a:off x="63245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5D4BE2-79A9-BAD6-D332-755A45440EAB}"/>
              </a:ext>
            </a:extLst>
          </p:cNvPr>
          <p:cNvSpPr/>
          <p:nvPr/>
        </p:nvSpPr>
        <p:spPr>
          <a:xfrm>
            <a:off x="65531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73D69-FC35-DE8B-3EF6-188EEDADC64E}"/>
              </a:ext>
            </a:extLst>
          </p:cNvPr>
          <p:cNvSpPr/>
          <p:nvPr/>
        </p:nvSpPr>
        <p:spPr>
          <a:xfrm>
            <a:off x="67817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95F621-1BB5-D301-D42F-D4B478E60F6E}"/>
              </a:ext>
            </a:extLst>
          </p:cNvPr>
          <p:cNvSpPr/>
          <p:nvPr/>
        </p:nvSpPr>
        <p:spPr>
          <a:xfrm>
            <a:off x="70103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697A5-8A2A-8666-AEE1-C3424189FE46}"/>
              </a:ext>
            </a:extLst>
          </p:cNvPr>
          <p:cNvSpPr/>
          <p:nvPr/>
        </p:nvSpPr>
        <p:spPr>
          <a:xfrm>
            <a:off x="72389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E195F-6B70-AC14-F699-C1DFFBA593FF}"/>
              </a:ext>
            </a:extLst>
          </p:cNvPr>
          <p:cNvSpPr/>
          <p:nvPr/>
        </p:nvSpPr>
        <p:spPr>
          <a:xfrm>
            <a:off x="74675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A4FA9-88B7-3F57-8EA5-6B56FE8DAA0D}"/>
              </a:ext>
            </a:extLst>
          </p:cNvPr>
          <p:cNvSpPr/>
          <p:nvPr/>
        </p:nvSpPr>
        <p:spPr>
          <a:xfrm>
            <a:off x="76961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116 L -0.00651 0.171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3282 0.2444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37DCD-CF6D-18B9-5AD4-96B66C05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EE84-0A9C-4D87-AE5C-2C6F21BE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006D5-EFAA-BF42-C622-1A3C2050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E504787-B45F-E1E6-F15E-70F6FFCEE45B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1227A9-56DB-63EC-8583-DBF6E42321C6}"/>
              </a:ext>
            </a:extLst>
          </p:cNvPr>
          <p:cNvGrpSpPr/>
          <p:nvPr/>
        </p:nvGrpSpPr>
        <p:grpSpPr>
          <a:xfrm>
            <a:off x="3352800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F3BF941-BF6B-9729-C91D-72E0B400FFE1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B8E7F8-3966-C590-B5D4-31A78DD7B8DC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58EF15-A531-1D65-F9B1-CC47002135CE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4211E5-A71D-7936-67C5-F6715268B866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52A69C-4ED9-8FFD-0560-D5F7CF598DF1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0FEEAFB-5D58-02EE-8168-3A40F1BD86CF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708125B-EBE1-5C63-C95A-7BAB6DFEF84E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0EA663-A7CA-C62A-907F-A0FCFFC13827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FD74C7-5476-A29D-C84B-C82AE43F07D4}"/>
              </a:ext>
            </a:extLst>
          </p:cNvPr>
          <p:cNvGrpSpPr/>
          <p:nvPr/>
        </p:nvGrpSpPr>
        <p:grpSpPr>
          <a:xfrm>
            <a:off x="6096002" y="1828800"/>
            <a:ext cx="1828800" cy="228600"/>
            <a:chOff x="0" y="2514600"/>
            <a:chExt cx="1828800" cy="2286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CA75834-D826-9D2C-137B-229134F1550A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C5DACFC-5775-C780-1E41-7E567B5BD2F6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76CF35-71FD-7E99-A479-33D9129E4558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ED898A-664A-129E-02BA-CFE6F2F1AD26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C7848EB-DC90-CC6B-0889-8CA55D70716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8AC888E-46C0-8BBF-A7C4-45E8671BAE53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89FFBCA-ECAF-55D1-4DD1-8EFCD3B100B0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7C5CA4-87EE-1BFA-6E93-A718CCE73D6C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F3A5272-4BCE-203A-0BB2-DECF52BC198E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EDF524F-0D0A-8C3D-8922-287BA45BDFF5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F6A970-6EE7-515E-130A-295D868F1DB7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9767639-849D-7711-9EC8-ED198A0AD1BD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60F947-511F-3BFB-B7F4-FF42DC52BD3F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B122B5-129B-AF28-00EF-40E781A8C553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7B68AD5-5D6C-8D54-B0A3-704753492DDA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EAB613-A4C1-770D-A7FE-46327C01CF61}"/>
              </a:ext>
            </a:extLst>
          </p:cNvPr>
          <p:cNvSpPr txBox="1"/>
          <p:nvPr/>
        </p:nvSpPr>
        <p:spPr>
          <a:xfrm>
            <a:off x="5459186" y="5946834"/>
            <a:ext cx="349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[Saleh et al. 2019/0197761A1]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EB0F38-07EE-4ECA-D2CB-387C7DD4BD24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78C0EB-1393-753B-B84E-844468FFDF76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85978A-8A36-AFEE-5CFF-97F6376D90F8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3BCE1D-8DAE-8A01-811B-0933100A5920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7DFAD27-7A96-9FFF-51A2-73E3F98764AB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51C095-1AF1-20CC-FE62-FC87CA62E4E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9C06B7-E468-AD04-4928-D054D6FEBB9C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9A71337-95D0-B081-31F5-E7955381117D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1201466-B5D5-A42C-70A0-27D290B476E9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2057328-A92A-DE19-EA49-C7AF49F8956A}"/>
              </a:ext>
            </a:extLst>
          </p:cNvPr>
          <p:cNvGrpSpPr/>
          <p:nvPr/>
        </p:nvGrpSpPr>
        <p:grpSpPr>
          <a:xfrm>
            <a:off x="9620117" y="381982"/>
            <a:ext cx="2095766" cy="369332"/>
            <a:chOff x="934117" y="3312900"/>
            <a:chExt cx="2095766" cy="36933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EE53011-4481-4C2E-4131-41AEAF5178E5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ECC14C-2200-6FDD-B782-49A354181A42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Triangle Node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2FC5EE-9672-F61C-090F-1393A70F75FC}"/>
              </a:ext>
            </a:extLst>
          </p:cNvPr>
          <p:cNvGrpSpPr/>
          <p:nvPr/>
        </p:nvGrpSpPr>
        <p:grpSpPr>
          <a:xfrm>
            <a:off x="9620117" y="757513"/>
            <a:ext cx="2095766" cy="369332"/>
            <a:chOff x="934117" y="3312900"/>
            <a:chExt cx="2095766" cy="369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9D370C-DCFE-2E85-3D48-CF8382AF967D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F6DB61B-D062-686C-FCEB-E1E93B8CDF95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Box Node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8BDF7C0-0083-C01B-0A4C-804EE2000943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C0470B-5CAA-8D49-8266-4FD32A27AC05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28BC7CA-2733-0061-E0BB-4E1472A847CE}"/>
              </a:ext>
            </a:extLst>
          </p:cNvPr>
          <p:cNvSpPr txBox="1"/>
          <p:nvPr/>
        </p:nvSpPr>
        <p:spPr>
          <a:xfrm>
            <a:off x="8078288" y="556150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F87CFDB-9B23-BBC2-4356-4FD9AB3B3721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A84C2DD-4B30-A825-6ACE-DA9FD9BF1C58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0C68DD7-6E26-CA39-CD23-B5531C668D78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647285DC-7088-D13F-4573-29657BF13436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4E7D4B1-2BBF-2FF9-A298-2849B8D6AAF4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C8284CC-9590-A9A3-DA98-FA7C476961E0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46AADC5-7C41-27A2-B678-0BD2E2EC81A2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4E5D3FF-0B91-3896-A8EE-5264C82217E6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CCE5C54-4B17-031F-AD88-8019D0B9C2D5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C2DE81A-F2A3-FBB3-3F35-1256678C13EF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EAD78F3-51F0-3BD7-DCA8-B71AFE10323D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02E2714-9F03-FECB-646C-69F7C70884CE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E3F3611-25D1-CA84-B002-A4D1AB83592E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F3A0454-3BDA-7A5E-FFA6-75AA790B5F71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F50CEE-32ED-2B18-1C7D-BBDBA9CE8C97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4FAEA94-3169-5017-0BAD-9F2F2C190126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F447DE-01F5-15A6-F2FA-C619F444F371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0813F-FC74-D167-BD6B-E57D7B1BBCC6}"/>
              </a:ext>
            </a:extLst>
          </p:cNvPr>
          <p:cNvSpPr/>
          <p:nvPr/>
        </p:nvSpPr>
        <p:spPr>
          <a:xfrm>
            <a:off x="60959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3781A-FE5E-8015-EF35-2F2513588715}"/>
              </a:ext>
            </a:extLst>
          </p:cNvPr>
          <p:cNvSpPr/>
          <p:nvPr/>
        </p:nvSpPr>
        <p:spPr>
          <a:xfrm>
            <a:off x="6324598" y="1828800"/>
            <a:ext cx="228600" cy="2286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AF88A-4777-F9D8-0BDE-5BA05BE6CDFE}"/>
              </a:ext>
            </a:extLst>
          </p:cNvPr>
          <p:cNvSpPr/>
          <p:nvPr/>
        </p:nvSpPr>
        <p:spPr>
          <a:xfrm>
            <a:off x="65531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230D2F-1DEB-B069-F6C0-D9BB4E7B099F}"/>
              </a:ext>
            </a:extLst>
          </p:cNvPr>
          <p:cNvSpPr/>
          <p:nvPr/>
        </p:nvSpPr>
        <p:spPr>
          <a:xfrm>
            <a:off x="67817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7634C-F671-87AD-ED5A-DAE00C045FDD}"/>
              </a:ext>
            </a:extLst>
          </p:cNvPr>
          <p:cNvSpPr/>
          <p:nvPr/>
        </p:nvSpPr>
        <p:spPr>
          <a:xfrm>
            <a:off x="70103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27AA0-8A84-77C6-7951-2FBEEC4FC46B}"/>
              </a:ext>
            </a:extLst>
          </p:cNvPr>
          <p:cNvSpPr/>
          <p:nvPr/>
        </p:nvSpPr>
        <p:spPr>
          <a:xfrm>
            <a:off x="72389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776BC-00C0-9662-2CCD-BDCF22E59858}"/>
              </a:ext>
            </a:extLst>
          </p:cNvPr>
          <p:cNvSpPr/>
          <p:nvPr/>
        </p:nvSpPr>
        <p:spPr>
          <a:xfrm>
            <a:off x="74675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B3B333-FE91-3CE2-2C3A-8091B01EF0E2}"/>
              </a:ext>
            </a:extLst>
          </p:cNvPr>
          <p:cNvSpPr/>
          <p:nvPr/>
        </p:nvSpPr>
        <p:spPr>
          <a:xfrm>
            <a:off x="7696198" y="1828800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D9342EC-ED07-D661-7ABE-E50E7D3FFF6D}"/>
              </a:ext>
            </a:extLst>
          </p:cNvPr>
          <p:cNvSpPr/>
          <p:nvPr/>
        </p:nvSpPr>
        <p:spPr>
          <a:xfrm flipH="1">
            <a:off x="2711090" y="4881713"/>
            <a:ext cx="2679517" cy="1249787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Acumin Pro" panose="020B0504020202020204" pitchFamily="34" charset="0"/>
              </a:rPr>
              <a:t>Warp 0 Result Written to RF</a:t>
            </a:r>
          </a:p>
        </p:txBody>
      </p:sp>
    </p:spTree>
    <p:extLst>
      <p:ext uri="{BB962C8B-B14F-4D97-AF65-F5344CB8AC3E}">
        <p14:creationId xmlns:p14="http://schemas.microsoft.com/office/powerpoint/2010/main" val="18791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5157 0.244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12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1233 0.1710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A899F-80D0-E5BA-BD21-404EFC37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D875-23C6-B56B-051D-A2348268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Single-Lane Scheduling : </a:t>
            </a:r>
            <a:r>
              <a:rPr lang="en-US" dirty="0">
                <a:solidFill>
                  <a:srgbClr val="FF0000"/>
                </a:solidFill>
              </a:rPr>
              <a:t>HSU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FE9B9-364E-74D6-A306-6168367F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2975B8B-C1C0-763A-632A-970F9013A80B}"/>
              </a:ext>
            </a:extLst>
          </p:cNvPr>
          <p:cNvSpPr/>
          <p:nvPr/>
        </p:nvSpPr>
        <p:spPr>
          <a:xfrm>
            <a:off x="248194" y="1724297"/>
            <a:ext cx="10796452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836D1A-ED5F-70A7-ACB8-2857FD7588BF}"/>
              </a:ext>
            </a:extLst>
          </p:cNvPr>
          <p:cNvSpPr txBox="1"/>
          <p:nvPr/>
        </p:nvSpPr>
        <p:spPr>
          <a:xfrm>
            <a:off x="711926" y="1992086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Warp Buffer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A98B64A-A345-1118-D157-B4DAF5AB2252}"/>
              </a:ext>
            </a:extLst>
          </p:cNvPr>
          <p:cNvSpPr/>
          <p:nvPr/>
        </p:nvSpPr>
        <p:spPr>
          <a:xfrm>
            <a:off x="5492930" y="5031377"/>
            <a:ext cx="5551716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3A83E8-4F51-6E30-3934-8EBACDC87CFA}"/>
              </a:ext>
            </a:extLst>
          </p:cNvPr>
          <p:cNvSpPr txBox="1"/>
          <p:nvPr/>
        </p:nvSpPr>
        <p:spPr>
          <a:xfrm>
            <a:off x="5619208" y="5311382"/>
            <a:ext cx="184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Result Buffer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EEEABB-D35D-85AB-5822-6FDA28F8759A}"/>
              </a:ext>
            </a:extLst>
          </p:cNvPr>
          <p:cNvSpPr/>
          <p:nvPr/>
        </p:nvSpPr>
        <p:spPr>
          <a:xfrm>
            <a:off x="5492930" y="3383266"/>
            <a:ext cx="3082835" cy="1182203"/>
          </a:xfrm>
          <a:prstGeom prst="rect">
            <a:avLst/>
          </a:prstGeom>
          <a:solidFill>
            <a:srgbClr val="E2F0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F35DAE-6BCD-6843-901B-A2EC05250447}"/>
              </a:ext>
            </a:extLst>
          </p:cNvPr>
          <p:cNvSpPr txBox="1"/>
          <p:nvPr/>
        </p:nvSpPr>
        <p:spPr>
          <a:xfrm>
            <a:off x="5492930" y="3466535"/>
            <a:ext cx="1848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cumin Pro" panose="020B0504020202020204" pitchFamily="34" charset="0"/>
              </a:rPr>
              <a:t>Single-Lane Unified Pipeline</a:t>
            </a:r>
            <a:endParaRPr lang="en-US" b="1" dirty="0">
              <a:latin typeface="Acumin Pro" panose="020B05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A292BB-AC1B-3B40-AF46-5755BAA23591}"/>
              </a:ext>
            </a:extLst>
          </p:cNvPr>
          <p:cNvSpPr txBox="1"/>
          <p:nvPr/>
        </p:nvSpPr>
        <p:spPr>
          <a:xfrm>
            <a:off x="7034347" y="3448608"/>
            <a:ext cx="113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cumin Pro" panose="020B0504020202020204" pitchFamily="34" charset="0"/>
              </a:rPr>
              <a:t>Stage 0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1</a:t>
            </a:r>
          </a:p>
          <a:p>
            <a:r>
              <a:rPr lang="en-US" sz="2000" dirty="0">
                <a:latin typeface="Acumin Pro" panose="020B0504020202020204" pitchFamily="34" charset="0"/>
              </a:rPr>
              <a:t>Stage 2</a:t>
            </a:r>
            <a:endParaRPr lang="en-US" dirty="0">
              <a:latin typeface="Acumin Pro" panose="020B0504020202020204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91CDD2A-EFD8-DF7F-A345-92791EFC8627}"/>
              </a:ext>
            </a:extLst>
          </p:cNvPr>
          <p:cNvSpPr/>
          <p:nvPr/>
        </p:nvSpPr>
        <p:spPr>
          <a:xfrm>
            <a:off x="248194" y="4986714"/>
            <a:ext cx="2024747" cy="960120"/>
          </a:xfrm>
          <a:prstGeom prst="roundRect">
            <a:avLst/>
          </a:prstGeom>
          <a:solidFill>
            <a:schemeClr val="bg1">
              <a:alpha val="50196"/>
            </a:schemeClr>
          </a:solidFill>
          <a:ln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umin Pro" panose="020B0504020202020204" pitchFamily="34" charset="0"/>
              </a:rPr>
              <a:t>SM Register File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2C663E6-2A73-E42F-86AE-E82FB66B0558}"/>
              </a:ext>
            </a:extLst>
          </p:cNvPr>
          <p:cNvGrpSpPr/>
          <p:nvPr/>
        </p:nvGrpSpPr>
        <p:grpSpPr>
          <a:xfrm>
            <a:off x="9620117" y="381982"/>
            <a:ext cx="2095766" cy="646331"/>
            <a:chOff x="934117" y="3312900"/>
            <a:chExt cx="2095766" cy="64633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3D1ADC0-8BDD-BC0B-6BED-A37F8546947B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285AA52-31F1-6944-E796-303756E113BC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POINT_EUCLID Data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E54CE7-CDD3-1030-FD3E-8F997A31211E}"/>
              </a:ext>
            </a:extLst>
          </p:cNvPr>
          <p:cNvGrpSpPr/>
          <p:nvPr/>
        </p:nvGrpSpPr>
        <p:grpSpPr>
          <a:xfrm>
            <a:off x="9620117" y="1126370"/>
            <a:ext cx="2095766" cy="369332"/>
            <a:chOff x="934117" y="3312900"/>
            <a:chExt cx="2095766" cy="36933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AEF24A0-9D63-3308-BF61-895B9C1DFE5E}"/>
                </a:ext>
              </a:extLst>
            </p:cNvPr>
            <p:cNvSpPr/>
            <p:nvPr/>
          </p:nvSpPr>
          <p:spPr>
            <a:xfrm>
              <a:off x="934117" y="3383266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36C6CAA-DBBA-B28E-FA50-FA4361A7BE03}"/>
                </a:ext>
              </a:extLst>
            </p:cNvPr>
            <p:cNvSpPr txBox="1"/>
            <p:nvPr/>
          </p:nvSpPr>
          <p:spPr>
            <a:xfrm>
              <a:off x="1162717" y="3312900"/>
              <a:ext cx="1867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cumin Pro" panose="020B0504020202020204" pitchFamily="34" charset="0"/>
                </a:rPr>
                <a:t>Empty Lane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AE253F0-EADD-9F19-5BA9-C9852C0CC786}"/>
              </a:ext>
            </a:extLst>
          </p:cNvPr>
          <p:cNvSpPr/>
          <p:nvPr/>
        </p:nvSpPr>
        <p:spPr>
          <a:xfrm>
            <a:off x="8169725" y="351499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8DCC5F4-0D7E-A3E8-FED5-4FA5683F9890}"/>
              </a:ext>
            </a:extLst>
          </p:cNvPr>
          <p:cNvSpPr/>
          <p:nvPr/>
        </p:nvSpPr>
        <p:spPr>
          <a:xfrm>
            <a:off x="8169725" y="3837182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566A4BC-7442-EC12-C4C9-B2B0389BB763}"/>
              </a:ext>
            </a:extLst>
          </p:cNvPr>
          <p:cNvSpPr/>
          <p:nvPr/>
        </p:nvSpPr>
        <p:spPr>
          <a:xfrm>
            <a:off x="8169725" y="4159367"/>
            <a:ext cx="228600" cy="22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3817733-3BF2-7C3B-3C6B-CE64964730A2}"/>
              </a:ext>
            </a:extLst>
          </p:cNvPr>
          <p:cNvGrpSpPr/>
          <p:nvPr/>
        </p:nvGrpSpPr>
        <p:grpSpPr>
          <a:xfrm>
            <a:off x="8078288" y="5332903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92BD722-7B79-9FBD-ECBB-EDE2A73912B3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6153027-A4C2-89C9-9F37-D9BCE9B4C776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3F1C01F-2A9D-BE69-1C9A-27C763DC3F59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3989250-1CBF-101B-D3B8-05E72B21F29A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3F4B489-7476-0B07-F279-CA6992E9B85A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610F9B5-34C7-CC4A-B1AA-B4700C98A5C7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69ACBDC-7678-5D91-5B14-E3757A4A3D88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764DD0D-7C3A-EF2C-0F0C-ABFD913B2974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C31B55A-66E4-0500-A2F9-CFF7982D0EE1}"/>
              </a:ext>
            </a:extLst>
          </p:cNvPr>
          <p:cNvSpPr txBox="1"/>
          <p:nvPr/>
        </p:nvSpPr>
        <p:spPr>
          <a:xfrm>
            <a:off x="1003922" y="3383266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C471EB-1A08-C5DC-3B62-B6FF09177990}"/>
              </a:ext>
            </a:extLst>
          </p:cNvPr>
          <p:cNvGrpSpPr/>
          <p:nvPr/>
        </p:nvGrpSpPr>
        <p:grpSpPr>
          <a:xfrm>
            <a:off x="8839200" y="1828800"/>
            <a:ext cx="1828800" cy="228600"/>
            <a:chOff x="0" y="2514600"/>
            <a:chExt cx="1828800" cy="228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81BD64-7400-2672-72B2-880E79718DD9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55B176-BDFE-D0B9-B5FC-EC7DF9F601CD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0B874E-53B7-FDCE-C50D-FBB3DD69FB71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18A69E-6AB5-0544-BD84-6665E30B31E2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30CE49-7966-6E2B-8340-F5EF7EEC1CB7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C468B0-6C76-F601-0BAB-770B985974C4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7FD220-685F-4E02-D9FA-77C335E9606F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11E620-E68A-E43F-7DB0-7FF183BD8E05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CD5761-3F6F-45F9-9E40-3D009543CB16}"/>
              </a:ext>
            </a:extLst>
          </p:cNvPr>
          <p:cNvGrpSpPr/>
          <p:nvPr/>
        </p:nvGrpSpPr>
        <p:grpSpPr>
          <a:xfrm>
            <a:off x="6095998" y="1828800"/>
            <a:ext cx="1828800" cy="228600"/>
            <a:chOff x="0" y="2514600"/>
            <a:chExt cx="1828800" cy="228600"/>
          </a:xfrm>
          <a:solidFill>
            <a:srgbClr val="FF000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162C7A-40D2-C609-1DBB-D1E6F4D3DD52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6474FC-85DE-1CD6-8104-F7090A0EC710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E4C779-2F49-8E6D-61B8-BA0EFC59F434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802908-828E-068C-D317-8B398455A8F6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1CC87A6-D5F3-42A2-9CB8-18BFCD41F7AF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8FD0C-C83D-28DA-011A-204E21560CA9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79D4EDF-9577-9631-0023-534DF9B3D9EA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708939E-DDC1-1FD3-851B-AF32ADE5C43E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5D986A-B251-9E48-C96A-F3B3B9C51391}"/>
              </a:ext>
            </a:extLst>
          </p:cNvPr>
          <p:cNvGrpSpPr/>
          <p:nvPr/>
        </p:nvGrpSpPr>
        <p:grpSpPr>
          <a:xfrm>
            <a:off x="3352796" y="1828800"/>
            <a:ext cx="1828800" cy="228600"/>
            <a:chOff x="0" y="2514600"/>
            <a:chExt cx="1828800" cy="228600"/>
          </a:xfrm>
          <a:solidFill>
            <a:schemeClr val="bg1"/>
          </a:solidFill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DF359-1787-89DA-5FAA-D8DEE5181F9D}"/>
                </a:ext>
              </a:extLst>
            </p:cNvPr>
            <p:cNvSpPr/>
            <p:nvPr/>
          </p:nvSpPr>
          <p:spPr>
            <a:xfrm>
              <a:off x="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FA20F8A-192B-A6BE-7DCE-FF6D8633F918}"/>
                </a:ext>
              </a:extLst>
            </p:cNvPr>
            <p:cNvSpPr/>
            <p:nvPr/>
          </p:nvSpPr>
          <p:spPr>
            <a:xfrm>
              <a:off x="2286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4E58D28-699C-4EBE-D574-A50A8A040F7C}"/>
                </a:ext>
              </a:extLst>
            </p:cNvPr>
            <p:cNvSpPr/>
            <p:nvPr/>
          </p:nvSpPr>
          <p:spPr>
            <a:xfrm>
              <a:off x="4572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0737B38-6F77-877F-68B0-BF5B660A1322}"/>
                </a:ext>
              </a:extLst>
            </p:cNvPr>
            <p:cNvSpPr/>
            <p:nvPr/>
          </p:nvSpPr>
          <p:spPr>
            <a:xfrm>
              <a:off x="6858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87CF97E-8BD6-5674-BAFC-9529E1F64EA8}"/>
                </a:ext>
              </a:extLst>
            </p:cNvPr>
            <p:cNvSpPr/>
            <p:nvPr/>
          </p:nvSpPr>
          <p:spPr>
            <a:xfrm>
              <a:off x="91440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3D58F07-5ABB-DA70-C014-85B483D0577A}"/>
                </a:ext>
              </a:extLst>
            </p:cNvPr>
            <p:cNvSpPr/>
            <p:nvPr/>
          </p:nvSpPr>
          <p:spPr>
            <a:xfrm>
              <a:off x="1143000" y="2514600"/>
              <a:ext cx="228600" cy="22860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4A0D8C0-E73B-8373-7DD3-7D76397A72FC}"/>
                </a:ext>
              </a:extLst>
            </p:cNvPr>
            <p:cNvSpPr/>
            <p:nvPr/>
          </p:nvSpPr>
          <p:spPr>
            <a:xfrm>
              <a:off x="1371600" y="2514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3DC671-337B-29E3-C9D5-E44CA0EE7160}"/>
                </a:ext>
              </a:extLst>
            </p:cNvPr>
            <p:cNvSpPr/>
            <p:nvPr/>
          </p:nvSpPr>
          <p:spPr>
            <a:xfrm>
              <a:off x="1600200" y="2514600"/>
              <a:ext cx="228600" cy="2286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9DA18597-12E8-A397-91BE-CA02EC924603}"/>
              </a:ext>
            </a:extLst>
          </p:cNvPr>
          <p:cNvSpPr txBox="1"/>
          <p:nvPr/>
        </p:nvSpPr>
        <p:spPr>
          <a:xfrm>
            <a:off x="3352796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A258372-378D-6881-2A6B-1C27916B643C}"/>
              </a:ext>
            </a:extLst>
          </p:cNvPr>
          <p:cNvSpPr txBox="1"/>
          <p:nvPr/>
        </p:nvSpPr>
        <p:spPr>
          <a:xfrm>
            <a:off x="6095998" y="207125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F2BC5B6-D54C-03B7-A2E8-C88ECAF61FF9}"/>
              </a:ext>
            </a:extLst>
          </p:cNvPr>
          <p:cNvSpPr txBox="1"/>
          <p:nvPr/>
        </p:nvSpPr>
        <p:spPr>
          <a:xfrm>
            <a:off x="8839200" y="20663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 0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31D0A66-4268-CF64-714A-EC58507E341D}"/>
              </a:ext>
            </a:extLst>
          </p:cNvPr>
          <p:cNvSpPr/>
          <p:nvPr/>
        </p:nvSpPr>
        <p:spPr>
          <a:xfrm>
            <a:off x="-2" y="4659054"/>
            <a:ext cx="12192000" cy="133244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Scheduling is the </a:t>
            </a:r>
            <a:r>
              <a:rPr lang="en-US" sz="2400" dirty="0">
                <a:solidFill>
                  <a:srgbClr val="FF0000"/>
                </a:solidFill>
                <a:latin typeface="Acumin Pro" panose="020B0504020202020204" pitchFamily="34" charset="0"/>
              </a:rPr>
              <a:t>same</a:t>
            </a:r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 as the Baseline! The only difference is the data retrieved from memory contains candidate vectors instead of boxes/triangles.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HSU modifies the Unified pipeline to support </a:t>
            </a:r>
            <a:r>
              <a:rPr lang="en-US" sz="2400" dirty="0">
                <a:solidFill>
                  <a:srgbClr val="FF0000"/>
                </a:solidFill>
                <a:latin typeface="Acumin Pro" panose="020B0504020202020204" pitchFamily="34" charset="0"/>
              </a:rPr>
              <a:t>additional instructions.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3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0B37-F83B-BD62-B752-10E2F54D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Search Data Structures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7852C-446D-5754-F3FE-4F67D35F9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C62D2-6B80-5BEA-14E7-46B8F457F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073" y="5486400"/>
            <a:ext cx="2380804" cy="87875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600" dirty="0">
                <a:latin typeface="Acumin Pro" panose="020B0504020202020204" pitchFamily="34" charset="0"/>
              </a:rPr>
              <a:t>Approximate Nearest Neighbors / Vector Search</a:t>
            </a:r>
          </a:p>
          <a:p>
            <a:pPr marL="0" indent="0" algn="ctr">
              <a:buNone/>
            </a:pPr>
            <a:r>
              <a:rPr lang="en-US" sz="1600" dirty="0">
                <a:latin typeface="Acumin Pro" panose="020B0504020202020204" pitchFamily="34" charset="0"/>
              </a:rPr>
              <a:t>(N+ dimensions)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C34B7A-4284-325E-8A48-7BE923796874}"/>
              </a:ext>
            </a:extLst>
          </p:cNvPr>
          <p:cNvGrpSpPr>
            <a:grpSpLocks noChangeAspect="1"/>
          </p:cNvGrpSpPr>
          <p:nvPr/>
        </p:nvGrpSpPr>
        <p:grpSpPr>
          <a:xfrm>
            <a:off x="8540751" y="1828800"/>
            <a:ext cx="2286000" cy="1777854"/>
            <a:chOff x="2743199" y="2377441"/>
            <a:chExt cx="5401524" cy="35325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55806B-3FA6-4390-A7AA-1DCE1D8BDDB0}"/>
                </a:ext>
              </a:extLst>
            </p:cNvPr>
            <p:cNvGrpSpPr/>
            <p:nvPr/>
          </p:nvGrpSpPr>
          <p:grpSpPr>
            <a:xfrm>
              <a:off x="2743199" y="4572004"/>
              <a:ext cx="5401524" cy="1337955"/>
              <a:chOff x="2172172" y="3786077"/>
              <a:chExt cx="5401527" cy="1337954"/>
            </a:xfrm>
          </p:grpSpPr>
          <p:sp>
            <p:nvSpPr>
              <p:cNvPr id="51" name="Parallelogram 3">
                <a:extLst>
                  <a:ext uri="{FF2B5EF4-FFF2-40B4-BE49-F238E27FC236}">
                    <a16:creationId xmlns:a16="http://schemas.microsoft.com/office/drawing/2014/main" id="{5C638B41-141B-7AA0-981F-CA9DF8209D34}"/>
                  </a:ext>
                </a:extLst>
              </p:cNvPr>
              <p:cNvSpPr/>
              <p:nvPr/>
            </p:nvSpPr>
            <p:spPr>
              <a:xfrm rot="11633452">
                <a:off x="2172172" y="3786077"/>
                <a:ext cx="5401527" cy="1337954"/>
              </a:xfrm>
              <a:custGeom>
                <a:avLst/>
                <a:gdLst>
                  <a:gd name="connsiteX0" fmla="*/ 0 w 4961873"/>
                  <a:gd name="connsiteY0" fmla="*/ 1052610 h 1052610"/>
                  <a:gd name="connsiteX1" fmla="*/ 1286984 w 4961873"/>
                  <a:gd name="connsiteY1" fmla="*/ 0 h 1052610"/>
                  <a:gd name="connsiteX2" fmla="*/ 4961873 w 4961873"/>
                  <a:gd name="connsiteY2" fmla="*/ 0 h 1052610"/>
                  <a:gd name="connsiteX3" fmla="*/ 3674889 w 4961873"/>
                  <a:gd name="connsiteY3" fmla="*/ 1052610 h 1052610"/>
                  <a:gd name="connsiteX4" fmla="*/ 0 w 4961873"/>
                  <a:gd name="connsiteY4" fmla="*/ 1052610 h 1052610"/>
                  <a:gd name="connsiteX0" fmla="*/ 0 w 5420020"/>
                  <a:gd name="connsiteY0" fmla="*/ 1342528 h 1342528"/>
                  <a:gd name="connsiteX1" fmla="*/ 1745131 w 5420020"/>
                  <a:gd name="connsiteY1" fmla="*/ 0 h 1342528"/>
                  <a:gd name="connsiteX2" fmla="*/ 5420020 w 5420020"/>
                  <a:gd name="connsiteY2" fmla="*/ 0 h 1342528"/>
                  <a:gd name="connsiteX3" fmla="*/ 4133036 w 5420020"/>
                  <a:gd name="connsiteY3" fmla="*/ 1052610 h 1342528"/>
                  <a:gd name="connsiteX4" fmla="*/ 0 w 5420020"/>
                  <a:gd name="connsiteY4" fmla="*/ 1342528 h 1342528"/>
                  <a:gd name="connsiteX0" fmla="*/ 0 w 5420020"/>
                  <a:gd name="connsiteY0" fmla="*/ 1342528 h 1342528"/>
                  <a:gd name="connsiteX1" fmla="*/ 857074 w 5420020"/>
                  <a:gd name="connsiteY1" fmla="*/ 376612 h 1342528"/>
                  <a:gd name="connsiteX2" fmla="*/ 5420020 w 5420020"/>
                  <a:gd name="connsiteY2" fmla="*/ 0 h 1342528"/>
                  <a:gd name="connsiteX3" fmla="*/ 4133036 w 5420020"/>
                  <a:gd name="connsiteY3" fmla="*/ 1052610 h 1342528"/>
                  <a:gd name="connsiteX4" fmla="*/ 0 w 5420020"/>
                  <a:gd name="connsiteY4" fmla="*/ 1342528 h 1342528"/>
                  <a:gd name="connsiteX0" fmla="*/ 0 w 5420020"/>
                  <a:gd name="connsiteY0" fmla="*/ 1342528 h 1342528"/>
                  <a:gd name="connsiteX1" fmla="*/ 857074 w 5420020"/>
                  <a:gd name="connsiteY1" fmla="*/ 376612 h 1342528"/>
                  <a:gd name="connsiteX2" fmla="*/ 5420020 w 5420020"/>
                  <a:gd name="connsiteY2" fmla="*/ 0 h 1342528"/>
                  <a:gd name="connsiteX3" fmla="*/ 4137709 w 5420020"/>
                  <a:gd name="connsiteY3" fmla="*/ 1031830 h 1342528"/>
                  <a:gd name="connsiteX4" fmla="*/ 0 w 5420020"/>
                  <a:gd name="connsiteY4" fmla="*/ 1342528 h 1342528"/>
                  <a:gd name="connsiteX0" fmla="*/ 0 w 5401527"/>
                  <a:gd name="connsiteY0" fmla="*/ 1337954 h 1337954"/>
                  <a:gd name="connsiteX1" fmla="*/ 857074 w 5401527"/>
                  <a:gd name="connsiteY1" fmla="*/ 372038 h 1337954"/>
                  <a:gd name="connsiteX2" fmla="*/ 5401527 w 5401527"/>
                  <a:gd name="connsiteY2" fmla="*/ 0 h 1337954"/>
                  <a:gd name="connsiteX3" fmla="*/ 4137709 w 5401527"/>
                  <a:gd name="connsiteY3" fmla="*/ 1027256 h 1337954"/>
                  <a:gd name="connsiteX4" fmla="*/ 0 w 5401527"/>
                  <a:gd name="connsiteY4" fmla="*/ 1337954 h 133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1527" h="1337954">
                    <a:moveTo>
                      <a:pt x="0" y="1337954"/>
                    </a:moveTo>
                    <a:lnTo>
                      <a:pt x="857074" y="372038"/>
                    </a:lnTo>
                    <a:lnTo>
                      <a:pt x="5401527" y="0"/>
                    </a:lnTo>
                    <a:lnTo>
                      <a:pt x="4137709" y="1027256"/>
                    </a:lnTo>
                    <a:lnTo>
                      <a:pt x="0" y="1337954"/>
                    </a:ln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4E68A70-608C-5AE4-E05C-74DC91D7900A}"/>
                  </a:ext>
                </a:extLst>
              </p:cNvPr>
              <p:cNvSpPr/>
              <p:nvPr/>
            </p:nvSpPr>
            <p:spPr>
              <a:xfrm>
                <a:off x="5175444" y="418161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B614060-4C7E-72E4-DC20-FD6F80967288}"/>
                  </a:ext>
                </a:extLst>
              </p:cNvPr>
              <p:cNvSpPr/>
              <p:nvPr/>
            </p:nvSpPr>
            <p:spPr>
              <a:xfrm>
                <a:off x="3994453" y="395498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F5B31FF-D6E4-DCD1-1CE0-B88036BFA246}"/>
                  </a:ext>
                </a:extLst>
              </p:cNvPr>
              <p:cNvSpPr/>
              <p:nvPr/>
            </p:nvSpPr>
            <p:spPr>
              <a:xfrm>
                <a:off x="4438798" y="4455969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73DFFC4-322C-EC0D-9B49-A2E36200D76A}"/>
                  </a:ext>
                </a:extLst>
              </p:cNvPr>
              <p:cNvSpPr/>
              <p:nvPr/>
            </p:nvSpPr>
            <p:spPr>
              <a:xfrm>
                <a:off x="6784311" y="4472027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679F869-517E-2C45-540B-FC16D2194591}"/>
                  </a:ext>
                </a:extLst>
              </p:cNvPr>
              <p:cNvSpPr/>
              <p:nvPr/>
            </p:nvSpPr>
            <p:spPr>
              <a:xfrm>
                <a:off x="5358324" y="465490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D564589-9736-CDC2-180D-A4B666634CA7}"/>
                  </a:ext>
                </a:extLst>
              </p:cNvPr>
              <p:cNvSpPr/>
              <p:nvPr/>
            </p:nvSpPr>
            <p:spPr>
              <a:xfrm>
                <a:off x="6323941" y="4364529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E71A70A-48E8-DC37-B504-48C30D921F6B}"/>
                  </a:ext>
                </a:extLst>
              </p:cNvPr>
              <p:cNvSpPr/>
              <p:nvPr/>
            </p:nvSpPr>
            <p:spPr>
              <a:xfrm>
                <a:off x="5853624" y="4596690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6E0F8CC-3D91-D53E-E084-6C8995043763}"/>
                  </a:ext>
                </a:extLst>
              </p:cNvPr>
              <p:cNvSpPr/>
              <p:nvPr/>
            </p:nvSpPr>
            <p:spPr>
              <a:xfrm>
                <a:off x="3358679" y="4240609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cumin Pro" panose="020B0504020202020204" pitchFamily="34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3FBF5C9-8CD7-580E-84D2-5F2BD26F52D7}"/>
                  </a:ext>
                </a:extLst>
              </p:cNvPr>
              <p:cNvCxnSpPr>
                <a:cxnSpLocks/>
                <a:stCxn id="59" idx="7"/>
                <a:endCxn id="53" idx="2"/>
              </p:cNvCxnSpPr>
              <p:nvPr/>
            </p:nvCxnSpPr>
            <p:spPr>
              <a:xfrm flipV="1">
                <a:off x="3514777" y="4046427"/>
                <a:ext cx="479676" cy="2209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0AD9D4B-6EA1-A1AD-CC63-473261FC97E2}"/>
                  </a:ext>
                </a:extLst>
              </p:cNvPr>
              <p:cNvCxnSpPr>
                <a:cxnSpLocks/>
                <a:stCxn id="53" idx="6"/>
                <a:endCxn id="54" idx="0"/>
              </p:cNvCxnSpPr>
              <p:nvPr/>
            </p:nvCxnSpPr>
            <p:spPr>
              <a:xfrm>
                <a:off x="4177333" y="4046427"/>
                <a:ext cx="352905" cy="4095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2A4EEA3-198F-E7A8-D9DD-9C335D96ED7C}"/>
                  </a:ext>
                </a:extLst>
              </p:cNvPr>
              <p:cNvCxnSpPr>
                <a:stCxn id="59" idx="6"/>
                <a:endCxn id="54" idx="2"/>
              </p:cNvCxnSpPr>
              <p:nvPr/>
            </p:nvCxnSpPr>
            <p:spPr>
              <a:xfrm>
                <a:off x="3541559" y="4332049"/>
                <a:ext cx="897239" cy="2153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E37A5C8-738D-5B41-8B6F-42FBF7E59621}"/>
                  </a:ext>
                </a:extLst>
              </p:cNvPr>
              <p:cNvCxnSpPr>
                <a:stCxn id="54" idx="7"/>
                <a:endCxn id="52" idx="2"/>
              </p:cNvCxnSpPr>
              <p:nvPr/>
            </p:nvCxnSpPr>
            <p:spPr>
              <a:xfrm flipV="1">
                <a:off x="4594896" y="4273057"/>
                <a:ext cx="580548" cy="2096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92E3E4F-55F1-99E9-B066-3BAEEA6A6B4A}"/>
                  </a:ext>
                </a:extLst>
              </p:cNvPr>
              <p:cNvCxnSpPr>
                <a:stCxn id="52" idx="5"/>
                <a:endCxn id="56" idx="1"/>
              </p:cNvCxnSpPr>
              <p:nvPr/>
            </p:nvCxnSpPr>
            <p:spPr>
              <a:xfrm>
                <a:off x="5331542" y="4337715"/>
                <a:ext cx="53564" cy="3439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53F6CEE-C0EA-DEC2-40FB-F3FC84B1E783}"/>
                  </a:ext>
                </a:extLst>
              </p:cNvPr>
              <p:cNvCxnSpPr>
                <a:stCxn id="54" idx="5"/>
                <a:endCxn id="56" idx="2"/>
              </p:cNvCxnSpPr>
              <p:nvPr/>
            </p:nvCxnSpPr>
            <p:spPr>
              <a:xfrm>
                <a:off x="4594896" y="4612067"/>
                <a:ext cx="763428" cy="134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55DE31E-A525-CB89-07B1-8BB5471BC767}"/>
                  </a:ext>
                </a:extLst>
              </p:cNvPr>
              <p:cNvCxnSpPr>
                <a:stCxn id="56" idx="6"/>
                <a:endCxn id="58" idx="2"/>
              </p:cNvCxnSpPr>
              <p:nvPr/>
            </p:nvCxnSpPr>
            <p:spPr>
              <a:xfrm flipV="1">
                <a:off x="5541204" y="4688130"/>
                <a:ext cx="312420" cy="582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846D6D4-64DE-2995-5A20-CA6025D8E081}"/>
                  </a:ext>
                </a:extLst>
              </p:cNvPr>
              <p:cNvCxnSpPr>
                <a:stCxn id="52" idx="6"/>
                <a:endCxn id="57" idx="2"/>
              </p:cNvCxnSpPr>
              <p:nvPr/>
            </p:nvCxnSpPr>
            <p:spPr>
              <a:xfrm>
                <a:off x="5358324" y="4273057"/>
                <a:ext cx="965617" cy="1829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E26D37-A7CE-A61B-F69D-A535136D0098}"/>
                  </a:ext>
                </a:extLst>
              </p:cNvPr>
              <p:cNvCxnSpPr>
                <a:stCxn id="58" idx="7"/>
                <a:endCxn id="57" idx="3"/>
              </p:cNvCxnSpPr>
              <p:nvPr/>
            </p:nvCxnSpPr>
            <p:spPr>
              <a:xfrm flipV="1">
                <a:off x="6009722" y="4520627"/>
                <a:ext cx="341001" cy="10284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4C718D1-5D1D-1473-4613-A34889ABCC76}"/>
                </a:ext>
              </a:extLst>
            </p:cNvPr>
            <p:cNvGrpSpPr/>
            <p:nvPr/>
          </p:nvGrpSpPr>
          <p:grpSpPr>
            <a:xfrm>
              <a:off x="2743199" y="3474722"/>
              <a:ext cx="5401524" cy="1337955"/>
              <a:chOff x="2172172" y="3786077"/>
              <a:chExt cx="5401527" cy="1337954"/>
            </a:xfrm>
          </p:grpSpPr>
          <p:sp>
            <p:nvSpPr>
              <p:cNvPr id="36" name="Parallelogram 3">
                <a:extLst>
                  <a:ext uri="{FF2B5EF4-FFF2-40B4-BE49-F238E27FC236}">
                    <a16:creationId xmlns:a16="http://schemas.microsoft.com/office/drawing/2014/main" id="{FCE20575-2E4A-67F8-ACC4-538077C7DB84}"/>
                  </a:ext>
                </a:extLst>
              </p:cNvPr>
              <p:cNvSpPr/>
              <p:nvPr/>
            </p:nvSpPr>
            <p:spPr>
              <a:xfrm rot="11633452">
                <a:off x="2172172" y="3786077"/>
                <a:ext cx="5401527" cy="1337954"/>
              </a:xfrm>
              <a:custGeom>
                <a:avLst/>
                <a:gdLst>
                  <a:gd name="connsiteX0" fmla="*/ 0 w 4961873"/>
                  <a:gd name="connsiteY0" fmla="*/ 1052610 h 1052610"/>
                  <a:gd name="connsiteX1" fmla="*/ 1286984 w 4961873"/>
                  <a:gd name="connsiteY1" fmla="*/ 0 h 1052610"/>
                  <a:gd name="connsiteX2" fmla="*/ 4961873 w 4961873"/>
                  <a:gd name="connsiteY2" fmla="*/ 0 h 1052610"/>
                  <a:gd name="connsiteX3" fmla="*/ 3674889 w 4961873"/>
                  <a:gd name="connsiteY3" fmla="*/ 1052610 h 1052610"/>
                  <a:gd name="connsiteX4" fmla="*/ 0 w 4961873"/>
                  <a:gd name="connsiteY4" fmla="*/ 1052610 h 1052610"/>
                  <a:gd name="connsiteX0" fmla="*/ 0 w 5420020"/>
                  <a:gd name="connsiteY0" fmla="*/ 1342528 h 1342528"/>
                  <a:gd name="connsiteX1" fmla="*/ 1745131 w 5420020"/>
                  <a:gd name="connsiteY1" fmla="*/ 0 h 1342528"/>
                  <a:gd name="connsiteX2" fmla="*/ 5420020 w 5420020"/>
                  <a:gd name="connsiteY2" fmla="*/ 0 h 1342528"/>
                  <a:gd name="connsiteX3" fmla="*/ 4133036 w 5420020"/>
                  <a:gd name="connsiteY3" fmla="*/ 1052610 h 1342528"/>
                  <a:gd name="connsiteX4" fmla="*/ 0 w 5420020"/>
                  <a:gd name="connsiteY4" fmla="*/ 1342528 h 1342528"/>
                  <a:gd name="connsiteX0" fmla="*/ 0 w 5420020"/>
                  <a:gd name="connsiteY0" fmla="*/ 1342528 h 1342528"/>
                  <a:gd name="connsiteX1" fmla="*/ 857074 w 5420020"/>
                  <a:gd name="connsiteY1" fmla="*/ 376612 h 1342528"/>
                  <a:gd name="connsiteX2" fmla="*/ 5420020 w 5420020"/>
                  <a:gd name="connsiteY2" fmla="*/ 0 h 1342528"/>
                  <a:gd name="connsiteX3" fmla="*/ 4133036 w 5420020"/>
                  <a:gd name="connsiteY3" fmla="*/ 1052610 h 1342528"/>
                  <a:gd name="connsiteX4" fmla="*/ 0 w 5420020"/>
                  <a:gd name="connsiteY4" fmla="*/ 1342528 h 1342528"/>
                  <a:gd name="connsiteX0" fmla="*/ 0 w 5420020"/>
                  <a:gd name="connsiteY0" fmla="*/ 1342528 h 1342528"/>
                  <a:gd name="connsiteX1" fmla="*/ 857074 w 5420020"/>
                  <a:gd name="connsiteY1" fmla="*/ 376612 h 1342528"/>
                  <a:gd name="connsiteX2" fmla="*/ 5420020 w 5420020"/>
                  <a:gd name="connsiteY2" fmla="*/ 0 h 1342528"/>
                  <a:gd name="connsiteX3" fmla="*/ 4137709 w 5420020"/>
                  <a:gd name="connsiteY3" fmla="*/ 1031830 h 1342528"/>
                  <a:gd name="connsiteX4" fmla="*/ 0 w 5420020"/>
                  <a:gd name="connsiteY4" fmla="*/ 1342528 h 1342528"/>
                  <a:gd name="connsiteX0" fmla="*/ 0 w 5401527"/>
                  <a:gd name="connsiteY0" fmla="*/ 1337954 h 1337954"/>
                  <a:gd name="connsiteX1" fmla="*/ 857074 w 5401527"/>
                  <a:gd name="connsiteY1" fmla="*/ 372038 h 1337954"/>
                  <a:gd name="connsiteX2" fmla="*/ 5401527 w 5401527"/>
                  <a:gd name="connsiteY2" fmla="*/ 0 h 1337954"/>
                  <a:gd name="connsiteX3" fmla="*/ 4137709 w 5401527"/>
                  <a:gd name="connsiteY3" fmla="*/ 1027256 h 1337954"/>
                  <a:gd name="connsiteX4" fmla="*/ 0 w 5401527"/>
                  <a:gd name="connsiteY4" fmla="*/ 1337954 h 133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1527" h="1337954">
                    <a:moveTo>
                      <a:pt x="0" y="1337954"/>
                    </a:moveTo>
                    <a:lnTo>
                      <a:pt x="857074" y="372038"/>
                    </a:lnTo>
                    <a:lnTo>
                      <a:pt x="5401527" y="0"/>
                    </a:lnTo>
                    <a:lnTo>
                      <a:pt x="4137709" y="1027256"/>
                    </a:lnTo>
                    <a:lnTo>
                      <a:pt x="0" y="1337954"/>
                    </a:ln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EF2E0A-BA82-CED4-3CFA-2EFE4B875391}"/>
                  </a:ext>
                </a:extLst>
              </p:cNvPr>
              <p:cNvSpPr/>
              <p:nvPr/>
            </p:nvSpPr>
            <p:spPr>
              <a:xfrm>
                <a:off x="5175444" y="418161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DF79E97-D134-A062-8F4A-4A00239EEDA9}"/>
                  </a:ext>
                </a:extLst>
              </p:cNvPr>
              <p:cNvSpPr/>
              <p:nvPr/>
            </p:nvSpPr>
            <p:spPr>
              <a:xfrm>
                <a:off x="3994453" y="395498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6B789D0-25C2-CC20-2BBC-D5BF107711F2}"/>
                  </a:ext>
                </a:extLst>
              </p:cNvPr>
              <p:cNvSpPr/>
              <p:nvPr/>
            </p:nvSpPr>
            <p:spPr>
              <a:xfrm>
                <a:off x="4438798" y="4455969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9F674C-A973-E3A1-1071-47CAC1FCBEB8}"/>
                  </a:ext>
                </a:extLst>
              </p:cNvPr>
              <p:cNvSpPr/>
              <p:nvPr/>
            </p:nvSpPr>
            <p:spPr>
              <a:xfrm>
                <a:off x="6784311" y="4472027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9BFC777-9B5C-5270-A4A6-5F06235C61B1}"/>
                  </a:ext>
                </a:extLst>
              </p:cNvPr>
              <p:cNvSpPr/>
              <p:nvPr/>
            </p:nvSpPr>
            <p:spPr>
              <a:xfrm>
                <a:off x="5358324" y="465490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39D8CF1-CFE4-C0E1-AE00-B6E9EE38B3BE}"/>
                  </a:ext>
                </a:extLst>
              </p:cNvPr>
              <p:cNvSpPr/>
              <p:nvPr/>
            </p:nvSpPr>
            <p:spPr>
              <a:xfrm>
                <a:off x="5853624" y="4596690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CBDE456-2BB4-DBD4-D495-D13FCA126B35}"/>
                  </a:ext>
                </a:extLst>
              </p:cNvPr>
              <p:cNvSpPr/>
              <p:nvPr/>
            </p:nvSpPr>
            <p:spPr>
              <a:xfrm>
                <a:off x="3358679" y="4240609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9209B53-BF13-D3BC-BC9D-14E221DBAFFC}"/>
                  </a:ext>
                </a:extLst>
              </p:cNvPr>
              <p:cNvCxnSpPr>
                <a:cxnSpLocks/>
                <a:stCxn id="43" idx="7"/>
                <a:endCxn id="38" idx="2"/>
              </p:cNvCxnSpPr>
              <p:nvPr/>
            </p:nvCxnSpPr>
            <p:spPr>
              <a:xfrm flipV="1">
                <a:off x="3514777" y="4046427"/>
                <a:ext cx="479676" cy="2209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80E6D3-66FC-7376-7B79-7E479B23CEEE}"/>
                  </a:ext>
                </a:extLst>
              </p:cNvPr>
              <p:cNvCxnSpPr>
                <a:cxnSpLocks/>
                <a:stCxn id="38" idx="6"/>
                <a:endCxn id="39" idx="0"/>
              </p:cNvCxnSpPr>
              <p:nvPr/>
            </p:nvCxnSpPr>
            <p:spPr>
              <a:xfrm>
                <a:off x="4177333" y="4046427"/>
                <a:ext cx="352905" cy="4095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DCB6F7-B44B-DE82-3F06-2537E5FDB071}"/>
                  </a:ext>
                </a:extLst>
              </p:cNvPr>
              <p:cNvCxnSpPr>
                <a:stCxn id="43" idx="6"/>
                <a:endCxn id="39" idx="2"/>
              </p:cNvCxnSpPr>
              <p:nvPr/>
            </p:nvCxnSpPr>
            <p:spPr>
              <a:xfrm>
                <a:off x="3541559" y="4332049"/>
                <a:ext cx="897239" cy="2153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DCAC957-DF66-22AD-8C69-CCECDF8B575F}"/>
                  </a:ext>
                </a:extLst>
              </p:cNvPr>
              <p:cNvCxnSpPr>
                <a:stCxn id="39" idx="7"/>
                <a:endCxn id="37" idx="2"/>
              </p:cNvCxnSpPr>
              <p:nvPr/>
            </p:nvCxnSpPr>
            <p:spPr>
              <a:xfrm flipV="1">
                <a:off x="4594896" y="4273057"/>
                <a:ext cx="580548" cy="20969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E5D449-2FBC-7F82-2EB4-21A4E24B36B9}"/>
                  </a:ext>
                </a:extLst>
              </p:cNvPr>
              <p:cNvCxnSpPr>
                <a:stCxn id="37" idx="5"/>
                <a:endCxn id="41" idx="1"/>
              </p:cNvCxnSpPr>
              <p:nvPr/>
            </p:nvCxnSpPr>
            <p:spPr>
              <a:xfrm>
                <a:off x="5331542" y="4337715"/>
                <a:ext cx="53564" cy="3439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EC77888-8D4C-62E5-6BF9-88865C9EEFA2}"/>
                  </a:ext>
                </a:extLst>
              </p:cNvPr>
              <p:cNvCxnSpPr>
                <a:stCxn id="39" idx="5"/>
                <a:endCxn id="41" idx="2"/>
              </p:cNvCxnSpPr>
              <p:nvPr/>
            </p:nvCxnSpPr>
            <p:spPr>
              <a:xfrm>
                <a:off x="4594896" y="4612067"/>
                <a:ext cx="763428" cy="1342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A7241E1-A13B-869C-122C-3336DBC06BD7}"/>
                  </a:ext>
                </a:extLst>
              </p:cNvPr>
              <p:cNvCxnSpPr>
                <a:stCxn id="41" idx="6"/>
                <a:endCxn id="42" idx="2"/>
              </p:cNvCxnSpPr>
              <p:nvPr/>
            </p:nvCxnSpPr>
            <p:spPr>
              <a:xfrm flipV="1">
                <a:off x="5541204" y="4688130"/>
                <a:ext cx="312420" cy="5821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B4A2F4-891C-0D32-86D0-3432B7CBB0C4}"/>
                </a:ext>
              </a:extLst>
            </p:cNvPr>
            <p:cNvGrpSpPr/>
            <p:nvPr/>
          </p:nvGrpSpPr>
          <p:grpSpPr>
            <a:xfrm>
              <a:off x="2743199" y="2377441"/>
              <a:ext cx="5401524" cy="1337955"/>
              <a:chOff x="2172172" y="3786077"/>
              <a:chExt cx="5401527" cy="1337954"/>
            </a:xfrm>
          </p:grpSpPr>
          <p:sp>
            <p:nvSpPr>
              <p:cNvPr id="30" name="Parallelogram 3">
                <a:extLst>
                  <a:ext uri="{FF2B5EF4-FFF2-40B4-BE49-F238E27FC236}">
                    <a16:creationId xmlns:a16="http://schemas.microsoft.com/office/drawing/2014/main" id="{76EF28D6-5845-FB19-0F1C-FFBE35831696}"/>
                  </a:ext>
                </a:extLst>
              </p:cNvPr>
              <p:cNvSpPr/>
              <p:nvPr/>
            </p:nvSpPr>
            <p:spPr>
              <a:xfrm rot="11633452">
                <a:off x="2172172" y="3786077"/>
                <a:ext cx="5401527" cy="1337954"/>
              </a:xfrm>
              <a:custGeom>
                <a:avLst/>
                <a:gdLst>
                  <a:gd name="connsiteX0" fmla="*/ 0 w 4961873"/>
                  <a:gd name="connsiteY0" fmla="*/ 1052610 h 1052610"/>
                  <a:gd name="connsiteX1" fmla="*/ 1286984 w 4961873"/>
                  <a:gd name="connsiteY1" fmla="*/ 0 h 1052610"/>
                  <a:gd name="connsiteX2" fmla="*/ 4961873 w 4961873"/>
                  <a:gd name="connsiteY2" fmla="*/ 0 h 1052610"/>
                  <a:gd name="connsiteX3" fmla="*/ 3674889 w 4961873"/>
                  <a:gd name="connsiteY3" fmla="*/ 1052610 h 1052610"/>
                  <a:gd name="connsiteX4" fmla="*/ 0 w 4961873"/>
                  <a:gd name="connsiteY4" fmla="*/ 1052610 h 1052610"/>
                  <a:gd name="connsiteX0" fmla="*/ 0 w 5420020"/>
                  <a:gd name="connsiteY0" fmla="*/ 1342528 h 1342528"/>
                  <a:gd name="connsiteX1" fmla="*/ 1745131 w 5420020"/>
                  <a:gd name="connsiteY1" fmla="*/ 0 h 1342528"/>
                  <a:gd name="connsiteX2" fmla="*/ 5420020 w 5420020"/>
                  <a:gd name="connsiteY2" fmla="*/ 0 h 1342528"/>
                  <a:gd name="connsiteX3" fmla="*/ 4133036 w 5420020"/>
                  <a:gd name="connsiteY3" fmla="*/ 1052610 h 1342528"/>
                  <a:gd name="connsiteX4" fmla="*/ 0 w 5420020"/>
                  <a:gd name="connsiteY4" fmla="*/ 1342528 h 1342528"/>
                  <a:gd name="connsiteX0" fmla="*/ 0 w 5420020"/>
                  <a:gd name="connsiteY0" fmla="*/ 1342528 h 1342528"/>
                  <a:gd name="connsiteX1" fmla="*/ 857074 w 5420020"/>
                  <a:gd name="connsiteY1" fmla="*/ 376612 h 1342528"/>
                  <a:gd name="connsiteX2" fmla="*/ 5420020 w 5420020"/>
                  <a:gd name="connsiteY2" fmla="*/ 0 h 1342528"/>
                  <a:gd name="connsiteX3" fmla="*/ 4133036 w 5420020"/>
                  <a:gd name="connsiteY3" fmla="*/ 1052610 h 1342528"/>
                  <a:gd name="connsiteX4" fmla="*/ 0 w 5420020"/>
                  <a:gd name="connsiteY4" fmla="*/ 1342528 h 1342528"/>
                  <a:gd name="connsiteX0" fmla="*/ 0 w 5420020"/>
                  <a:gd name="connsiteY0" fmla="*/ 1342528 h 1342528"/>
                  <a:gd name="connsiteX1" fmla="*/ 857074 w 5420020"/>
                  <a:gd name="connsiteY1" fmla="*/ 376612 h 1342528"/>
                  <a:gd name="connsiteX2" fmla="*/ 5420020 w 5420020"/>
                  <a:gd name="connsiteY2" fmla="*/ 0 h 1342528"/>
                  <a:gd name="connsiteX3" fmla="*/ 4137709 w 5420020"/>
                  <a:gd name="connsiteY3" fmla="*/ 1031830 h 1342528"/>
                  <a:gd name="connsiteX4" fmla="*/ 0 w 5420020"/>
                  <a:gd name="connsiteY4" fmla="*/ 1342528 h 1342528"/>
                  <a:gd name="connsiteX0" fmla="*/ 0 w 5401527"/>
                  <a:gd name="connsiteY0" fmla="*/ 1337954 h 1337954"/>
                  <a:gd name="connsiteX1" fmla="*/ 857074 w 5401527"/>
                  <a:gd name="connsiteY1" fmla="*/ 372038 h 1337954"/>
                  <a:gd name="connsiteX2" fmla="*/ 5401527 w 5401527"/>
                  <a:gd name="connsiteY2" fmla="*/ 0 h 1337954"/>
                  <a:gd name="connsiteX3" fmla="*/ 4137709 w 5401527"/>
                  <a:gd name="connsiteY3" fmla="*/ 1027256 h 1337954"/>
                  <a:gd name="connsiteX4" fmla="*/ 0 w 5401527"/>
                  <a:gd name="connsiteY4" fmla="*/ 1337954 h 133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01527" h="1337954">
                    <a:moveTo>
                      <a:pt x="0" y="1337954"/>
                    </a:moveTo>
                    <a:lnTo>
                      <a:pt x="857074" y="372038"/>
                    </a:lnTo>
                    <a:lnTo>
                      <a:pt x="5401527" y="0"/>
                    </a:lnTo>
                    <a:lnTo>
                      <a:pt x="4137709" y="1027256"/>
                    </a:lnTo>
                    <a:lnTo>
                      <a:pt x="0" y="1337954"/>
                    </a:ln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FF3943E-700F-DFA6-70ED-7628AC2D163D}"/>
                  </a:ext>
                </a:extLst>
              </p:cNvPr>
              <p:cNvSpPr/>
              <p:nvPr/>
            </p:nvSpPr>
            <p:spPr>
              <a:xfrm>
                <a:off x="5175444" y="418161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DFDF6A8-FE17-2F59-4672-7FF7E7D75996}"/>
                  </a:ext>
                </a:extLst>
              </p:cNvPr>
              <p:cNvSpPr/>
              <p:nvPr/>
            </p:nvSpPr>
            <p:spPr>
              <a:xfrm>
                <a:off x="3994453" y="3954987"/>
                <a:ext cx="182880" cy="18288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A73CBE7-9589-0C76-13C0-75F00893C634}"/>
                  </a:ext>
                </a:extLst>
              </p:cNvPr>
              <p:cNvSpPr/>
              <p:nvPr/>
            </p:nvSpPr>
            <p:spPr>
              <a:xfrm>
                <a:off x="6784311" y="4472027"/>
                <a:ext cx="182880" cy="18288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C4088BA-C9A1-29D6-1BCF-E78F18850444}"/>
                  </a:ext>
                </a:extLst>
              </p:cNvPr>
              <p:cNvSpPr/>
              <p:nvPr/>
            </p:nvSpPr>
            <p:spPr>
              <a:xfrm>
                <a:off x="3358679" y="4240609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  <a:latin typeface="Acumin Pro" panose="020B0504020202020204" pitchFamily="34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D257D0B-054D-0295-60FF-0382468E9431}"/>
                  </a:ext>
                </a:extLst>
              </p:cNvPr>
              <p:cNvCxnSpPr>
                <a:cxnSpLocks/>
                <a:stCxn id="34" idx="7"/>
                <a:endCxn id="32" idx="2"/>
              </p:cNvCxnSpPr>
              <p:nvPr/>
            </p:nvCxnSpPr>
            <p:spPr>
              <a:xfrm flipV="1">
                <a:off x="3514777" y="4046427"/>
                <a:ext cx="479676" cy="2209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D27EF7-259F-718C-8376-7326C2AC172A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7446776" y="3270572"/>
              <a:ext cx="0" cy="89010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88E9CF-44F0-CA93-47AC-28F91590931F}"/>
                </a:ext>
              </a:extLst>
            </p:cNvPr>
            <p:cNvCxnSpPr>
              <a:cxnSpLocks/>
            </p:cNvCxnSpPr>
            <p:nvPr/>
          </p:nvCxnSpPr>
          <p:spPr>
            <a:xfrm>
              <a:off x="7446776" y="4387303"/>
              <a:ext cx="0" cy="89010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6E0245-57F9-F8E3-7B1F-E2E7A8801618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 flipV="1">
              <a:off x="4112585" y="2864422"/>
              <a:ext cx="1633883" cy="58993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AF8513A-218C-50C6-5E76-AE28C74764E6}"/>
                </a:ext>
              </a:extLst>
            </p:cNvPr>
            <p:cNvCxnSpPr>
              <a:stCxn id="31" idx="4"/>
              <a:endCxn id="37" idx="0"/>
            </p:cNvCxnSpPr>
            <p:nvPr/>
          </p:nvCxnSpPr>
          <p:spPr>
            <a:xfrm>
              <a:off x="5837909" y="2955862"/>
              <a:ext cx="0" cy="914401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CD931A-18DA-3AA1-9618-BC00864F36FA}"/>
                </a:ext>
              </a:extLst>
            </p:cNvPr>
            <p:cNvCxnSpPr>
              <a:stCxn id="37" idx="6"/>
              <a:endCxn id="42" idx="1"/>
            </p:cNvCxnSpPr>
            <p:nvPr/>
          </p:nvCxnSpPr>
          <p:spPr>
            <a:xfrm>
              <a:off x="5929349" y="3961703"/>
              <a:ext cx="522081" cy="350416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6BCD18-A4D9-8ADF-F1D7-0A4BBF2DB37A}"/>
                </a:ext>
              </a:extLst>
            </p:cNvPr>
            <p:cNvSpPr/>
            <p:nvPr/>
          </p:nvSpPr>
          <p:spPr>
            <a:xfrm>
              <a:off x="4024422" y="4687558"/>
              <a:ext cx="182879" cy="18287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01C045-7E98-418F-2F3D-C35FB6096CAA}"/>
                </a:ext>
              </a:extLst>
            </p:cNvPr>
            <p:cNvSpPr/>
            <p:nvPr/>
          </p:nvSpPr>
          <p:spPr>
            <a:xfrm>
              <a:off x="5146027" y="4876798"/>
              <a:ext cx="182879" cy="18287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8A68620-1C61-5F88-6087-17A3B8D73896}"/>
                </a:ext>
              </a:extLst>
            </p:cNvPr>
            <p:cNvSpPr/>
            <p:nvPr/>
          </p:nvSpPr>
          <p:spPr>
            <a:xfrm>
              <a:off x="4523916" y="5034800"/>
              <a:ext cx="182879" cy="18287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F1DA155-3036-ECB6-78D9-D5A18DA142D4}"/>
                </a:ext>
              </a:extLst>
            </p:cNvPr>
            <p:cNvSpPr/>
            <p:nvPr/>
          </p:nvSpPr>
          <p:spPr>
            <a:xfrm>
              <a:off x="3524653" y="5126242"/>
              <a:ext cx="182879" cy="18287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0C8600-4A8F-C7CD-1DC1-62019F32A92D}"/>
                </a:ext>
              </a:extLst>
            </p:cNvPr>
            <p:cNvCxnSpPr>
              <a:stCxn id="34" idx="4"/>
              <a:endCxn id="43" idx="0"/>
            </p:cNvCxnSpPr>
            <p:nvPr/>
          </p:nvCxnSpPr>
          <p:spPr>
            <a:xfrm>
              <a:off x="4021147" y="3014855"/>
              <a:ext cx="0" cy="91440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22FE75-D75E-36B7-DFC3-7F81599CF0A4}"/>
                </a:ext>
              </a:extLst>
            </p:cNvPr>
            <p:cNvCxnSpPr/>
            <p:nvPr/>
          </p:nvCxnSpPr>
          <p:spPr>
            <a:xfrm>
              <a:off x="4021147" y="4109153"/>
              <a:ext cx="0" cy="91440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09F3B32-DBEF-F74B-D4A8-BAEF06A58C90}"/>
                </a:ext>
              </a:extLst>
            </p:cNvPr>
            <p:cNvCxnSpPr>
              <a:cxnSpLocks/>
              <a:stCxn id="42" idx="4"/>
              <a:endCxn id="58" idx="0"/>
            </p:cNvCxnSpPr>
            <p:nvPr/>
          </p:nvCxnSpPr>
          <p:spPr>
            <a:xfrm>
              <a:off x="6516088" y="4468216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DB1DE8-0CAD-68B4-6DAE-4ADF65835228}"/>
                </a:ext>
              </a:extLst>
            </p:cNvPr>
            <p:cNvCxnSpPr>
              <a:stCxn id="18" idx="7"/>
              <a:endCxn id="15" idx="3"/>
            </p:cNvCxnSpPr>
            <p:nvPr/>
          </p:nvCxnSpPr>
          <p:spPr>
            <a:xfrm flipV="1">
              <a:off x="3680749" y="4778998"/>
              <a:ext cx="343668" cy="3740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EB1E7A-661D-0FE6-00A2-E7F7D68FB392}"/>
                </a:ext>
              </a:extLst>
            </p:cNvPr>
            <p:cNvCxnSpPr>
              <a:stCxn id="18" idx="6"/>
              <a:endCxn id="59" idx="3"/>
            </p:cNvCxnSpPr>
            <p:nvPr/>
          </p:nvCxnSpPr>
          <p:spPr>
            <a:xfrm flipV="1">
              <a:off x="3707535" y="5182634"/>
              <a:ext cx="248954" cy="350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7D147B-3672-7E57-7430-468249196747}"/>
                </a:ext>
              </a:extLst>
            </p:cNvPr>
            <p:cNvCxnSpPr>
              <a:stCxn id="15" idx="6"/>
              <a:endCxn id="53" idx="1"/>
            </p:cNvCxnSpPr>
            <p:nvPr/>
          </p:nvCxnSpPr>
          <p:spPr>
            <a:xfrm flipV="1">
              <a:off x="4207301" y="4767702"/>
              <a:ext cx="384961" cy="113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0AA404-EC69-FCB7-D5BD-B3ABE0B34D15}"/>
                </a:ext>
              </a:extLst>
            </p:cNvPr>
            <p:cNvCxnSpPr>
              <a:stCxn id="17" idx="0"/>
              <a:endCxn id="53" idx="4"/>
            </p:cNvCxnSpPr>
            <p:nvPr/>
          </p:nvCxnSpPr>
          <p:spPr>
            <a:xfrm flipV="1">
              <a:off x="4615354" y="4923799"/>
              <a:ext cx="41563" cy="1110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8EB6698-0D66-D002-736B-5C7FB47B0C0E}"/>
                </a:ext>
              </a:extLst>
            </p:cNvPr>
            <p:cNvCxnSpPr>
              <a:stCxn id="17" idx="2"/>
              <a:endCxn id="59" idx="6"/>
            </p:cNvCxnSpPr>
            <p:nvPr/>
          </p:nvCxnSpPr>
          <p:spPr>
            <a:xfrm flipH="1" flipV="1">
              <a:off x="4112585" y="5117982"/>
              <a:ext cx="411329" cy="82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050B886-B573-530D-AFDC-15EC0B826806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4758327" y="4826740"/>
              <a:ext cx="414481" cy="768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0D7698-61D1-B966-BA72-60A3C5E30B06}"/>
                </a:ext>
              </a:extLst>
            </p:cNvPr>
            <p:cNvCxnSpPr>
              <a:stCxn id="16" idx="6"/>
              <a:endCxn id="52" idx="1"/>
            </p:cNvCxnSpPr>
            <p:nvPr/>
          </p:nvCxnSpPr>
          <p:spPr>
            <a:xfrm>
              <a:off x="5328906" y="4968245"/>
              <a:ext cx="444345" cy="260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75EB2A2-E99A-8DFE-73A4-7A086532EEE0}"/>
                </a:ext>
              </a:extLst>
            </p:cNvPr>
            <p:cNvCxnSpPr>
              <a:stCxn id="54" idx="0"/>
              <a:endCxn id="16" idx="4"/>
            </p:cNvCxnSpPr>
            <p:nvPr/>
          </p:nvCxnSpPr>
          <p:spPr>
            <a:xfrm flipV="1">
              <a:off x="5101267" y="5059673"/>
              <a:ext cx="136203" cy="1822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EFB8BD4-BB49-F2F4-DEBF-499533AFCC36}"/>
              </a:ext>
            </a:extLst>
          </p:cNvPr>
          <p:cNvSpPr txBox="1"/>
          <p:nvPr/>
        </p:nvSpPr>
        <p:spPr>
          <a:xfrm>
            <a:off x="8540751" y="4114800"/>
            <a:ext cx="238080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Acumin Pro" panose="020B0504020202020204" pitchFamily="34" charset="0"/>
              </a:rPr>
              <a:t>Hierarchical Graph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AFAFC1B-F99D-81FD-E719-222AC5DA3948}"/>
              </a:ext>
            </a:extLst>
          </p:cNvPr>
          <p:cNvGrpSpPr>
            <a:grpSpLocks noChangeAspect="1"/>
          </p:cNvGrpSpPr>
          <p:nvPr/>
        </p:nvGrpSpPr>
        <p:grpSpPr>
          <a:xfrm>
            <a:off x="5181600" y="1828800"/>
            <a:ext cx="1600200" cy="1974375"/>
            <a:chOff x="0" y="3479736"/>
            <a:chExt cx="3219451" cy="33782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417A4A0-AFDD-4986-19EB-58734D17EFF9}"/>
                </a:ext>
              </a:extLst>
            </p:cNvPr>
            <p:cNvSpPr/>
            <p:nvPr/>
          </p:nvSpPr>
          <p:spPr>
            <a:xfrm>
              <a:off x="0" y="5029200"/>
              <a:ext cx="3219451" cy="1828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99C1B39-945C-B49D-E6BA-4002C54DDB69}"/>
                </a:ext>
              </a:extLst>
            </p:cNvPr>
            <p:cNvSpPr/>
            <p:nvPr/>
          </p:nvSpPr>
          <p:spPr>
            <a:xfrm>
              <a:off x="897812" y="6038819"/>
              <a:ext cx="185754" cy="1893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98A9391-3F23-5120-1461-0962F84E165A}"/>
                </a:ext>
              </a:extLst>
            </p:cNvPr>
            <p:cNvSpPr/>
            <p:nvPr/>
          </p:nvSpPr>
          <p:spPr>
            <a:xfrm>
              <a:off x="368040" y="5408993"/>
              <a:ext cx="1431052" cy="126682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A86D034-0775-AE40-9AE4-3E43A7BA52FC}"/>
                </a:ext>
              </a:extLst>
            </p:cNvPr>
            <p:cNvSpPr/>
            <p:nvPr/>
          </p:nvSpPr>
          <p:spPr>
            <a:xfrm>
              <a:off x="1312147" y="5226811"/>
              <a:ext cx="1431052" cy="1266825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0A6DAC6-8256-F1F0-E89E-680105129786}"/>
                </a:ext>
              </a:extLst>
            </p:cNvPr>
            <p:cNvSpPr/>
            <p:nvPr/>
          </p:nvSpPr>
          <p:spPr>
            <a:xfrm>
              <a:off x="942374" y="5591176"/>
              <a:ext cx="185754" cy="1893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6795BEC-820C-7F87-2646-4316A0E56DB5}"/>
                </a:ext>
              </a:extLst>
            </p:cNvPr>
            <p:cNvSpPr/>
            <p:nvPr/>
          </p:nvSpPr>
          <p:spPr>
            <a:xfrm>
              <a:off x="1504669" y="6194173"/>
              <a:ext cx="185754" cy="1893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53FC219-8F1F-2381-445F-2DBD79F076D7}"/>
                </a:ext>
              </a:extLst>
            </p:cNvPr>
            <p:cNvSpPr/>
            <p:nvPr/>
          </p:nvSpPr>
          <p:spPr>
            <a:xfrm>
              <a:off x="1836571" y="5943600"/>
              <a:ext cx="185754" cy="1893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DFCC42-E110-25B1-2158-9CD68D4708CA}"/>
                </a:ext>
              </a:extLst>
            </p:cNvPr>
            <p:cNvSpPr/>
            <p:nvPr/>
          </p:nvSpPr>
          <p:spPr>
            <a:xfrm>
              <a:off x="1516708" y="5754244"/>
              <a:ext cx="185754" cy="1893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C9CFB17-9987-0069-26C6-AB654BD29744}"/>
                </a:ext>
              </a:extLst>
            </p:cNvPr>
            <p:cNvSpPr/>
            <p:nvPr/>
          </p:nvSpPr>
          <p:spPr>
            <a:xfrm>
              <a:off x="2151391" y="5531551"/>
              <a:ext cx="185754" cy="1893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E18FBCD-3083-9F83-248D-7CFCA11DBBA9}"/>
                </a:ext>
              </a:extLst>
            </p:cNvPr>
            <p:cNvSpPr/>
            <p:nvPr/>
          </p:nvSpPr>
          <p:spPr>
            <a:xfrm>
              <a:off x="2235987" y="6133497"/>
              <a:ext cx="185754" cy="18935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3FC5716-99C8-EC6B-E910-5E6284D17D16}"/>
                </a:ext>
              </a:extLst>
            </p:cNvPr>
            <p:cNvSpPr/>
            <p:nvPr/>
          </p:nvSpPr>
          <p:spPr>
            <a:xfrm>
              <a:off x="1470811" y="3479736"/>
              <a:ext cx="365760" cy="3657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4732E3D-3C7B-3FBE-59AB-0302B3FF3D9A}"/>
                </a:ext>
              </a:extLst>
            </p:cNvPr>
            <p:cNvSpPr/>
            <p:nvPr/>
          </p:nvSpPr>
          <p:spPr>
            <a:xfrm>
              <a:off x="896477" y="4460875"/>
              <a:ext cx="365760" cy="36576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A4EAF74-C42E-309D-14C7-B071BD7A9381}"/>
                </a:ext>
              </a:extLst>
            </p:cNvPr>
            <p:cNvSpPr/>
            <p:nvPr/>
          </p:nvSpPr>
          <p:spPr>
            <a:xfrm>
              <a:off x="1970680" y="4460875"/>
              <a:ext cx="365760" cy="36576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cumin Pro" panose="020B0504020202020204" pitchFamily="34" charset="0"/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2773720-E0C0-D751-12FA-7E6275DEE298}"/>
                </a:ext>
              </a:extLst>
            </p:cNvPr>
            <p:cNvCxnSpPr>
              <a:stCxn id="81" idx="2"/>
              <a:endCxn id="82" idx="0"/>
            </p:cNvCxnSpPr>
            <p:nvPr/>
          </p:nvCxnSpPr>
          <p:spPr>
            <a:xfrm flipH="1">
              <a:off x="1079357" y="3845496"/>
              <a:ext cx="574334" cy="6153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60B2384-1188-7791-5F87-75ECF1F05387}"/>
                </a:ext>
              </a:extLst>
            </p:cNvPr>
            <p:cNvCxnSpPr>
              <a:cxnSpLocks/>
              <a:stCxn id="81" idx="2"/>
              <a:endCxn id="83" idx="0"/>
            </p:cNvCxnSpPr>
            <p:nvPr/>
          </p:nvCxnSpPr>
          <p:spPr>
            <a:xfrm>
              <a:off x="1653691" y="3845496"/>
              <a:ext cx="499869" cy="61537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F700FD6F-5691-9D0E-D6E0-7C98B05B42D4}"/>
              </a:ext>
            </a:extLst>
          </p:cNvPr>
          <p:cNvSpPr txBox="1"/>
          <p:nvPr/>
        </p:nvSpPr>
        <p:spPr>
          <a:xfrm>
            <a:off x="5181600" y="4114800"/>
            <a:ext cx="160020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latin typeface="Acumin Pro" panose="020B0504020202020204" pitchFamily="34" charset="0"/>
              </a:rPr>
              <a:t>Bounding Volume Hierarchy</a:t>
            </a:r>
          </a:p>
        </p:txBody>
      </p:sp>
      <p:sp>
        <p:nvSpPr>
          <p:cNvPr id="87" name="Content Placeholder 3">
            <a:extLst>
              <a:ext uri="{FF2B5EF4-FFF2-40B4-BE49-F238E27FC236}">
                <a16:creationId xmlns:a16="http://schemas.microsoft.com/office/drawing/2014/main" id="{049C5EBE-74C3-CCF7-59EB-8919454DDE47}"/>
              </a:ext>
            </a:extLst>
          </p:cNvPr>
          <p:cNvSpPr txBox="1">
            <a:spLocks/>
          </p:cNvSpPr>
          <p:nvPr/>
        </p:nvSpPr>
        <p:spPr>
          <a:xfrm>
            <a:off x="5181600" y="5486400"/>
            <a:ext cx="1600200" cy="878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600" dirty="0">
                <a:latin typeface="Acumin Pro" panose="020B0504020202020204" pitchFamily="34" charset="0"/>
              </a:rPr>
              <a:t>Ray-Tracing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1600" dirty="0">
                <a:latin typeface="Acumin Pro" panose="020B0504020202020204" pitchFamily="34" charset="0"/>
              </a:rPr>
              <a:t>(3 dimensions)</a:t>
            </a:r>
          </a:p>
        </p:txBody>
      </p:sp>
      <p:sp>
        <p:nvSpPr>
          <p:cNvPr id="91" name="Content Placeholder 3">
            <a:extLst>
              <a:ext uri="{FF2B5EF4-FFF2-40B4-BE49-F238E27FC236}">
                <a16:creationId xmlns:a16="http://schemas.microsoft.com/office/drawing/2014/main" id="{323EDFFD-8F00-12CD-E7CB-D8E1E51222E1}"/>
              </a:ext>
            </a:extLst>
          </p:cNvPr>
          <p:cNvSpPr txBox="1">
            <a:spLocks/>
          </p:cNvSpPr>
          <p:nvPr/>
        </p:nvSpPr>
        <p:spPr>
          <a:xfrm>
            <a:off x="743767" y="5486400"/>
            <a:ext cx="2471594" cy="878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1600" dirty="0">
                <a:latin typeface="Acumin Pro" panose="020B0504020202020204" pitchFamily="34" charset="0"/>
              </a:rPr>
              <a:t>Database Queries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1600" dirty="0">
                <a:latin typeface="Acumin Pro" panose="020B0504020202020204" pitchFamily="34" charset="0"/>
              </a:rPr>
              <a:t>(1 dimension)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21DAA7B-F3B2-367B-A0B3-B31A7845B147}"/>
              </a:ext>
            </a:extLst>
          </p:cNvPr>
          <p:cNvGrpSpPr/>
          <p:nvPr/>
        </p:nvGrpSpPr>
        <p:grpSpPr>
          <a:xfrm>
            <a:off x="743766" y="1828800"/>
            <a:ext cx="2471594" cy="1712049"/>
            <a:chOff x="440962" y="2084526"/>
            <a:chExt cx="3113362" cy="1778055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D3CD78D-E0E6-80F6-0EAA-6F2A00BA1E0E}"/>
                </a:ext>
              </a:extLst>
            </p:cNvPr>
            <p:cNvGrpSpPr/>
            <p:nvPr/>
          </p:nvGrpSpPr>
          <p:grpSpPr>
            <a:xfrm>
              <a:off x="1231901" y="2084526"/>
              <a:ext cx="1371600" cy="457200"/>
              <a:chOff x="1060451" y="2177238"/>
              <a:chExt cx="1371600" cy="457200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843710-92CB-4606-1DDB-B84051634B6C}"/>
                  </a:ext>
                </a:extLst>
              </p:cNvPr>
              <p:cNvSpPr/>
              <p:nvPr/>
            </p:nvSpPr>
            <p:spPr>
              <a:xfrm>
                <a:off x="10604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32286AE-1329-1A1F-A4A8-B81EF70A52A1}"/>
                  </a:ext>
                </a:extLst>
              </p:cNvPr>
              <p:cNvSpPr/>
              <p:nvPr/>
            </p:nvSpPr>
            <p:spPr>
              <a:xfrm>
                <a:off x="15176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B53176-E588-317B-5D9B-92A8A009EB67}"/>
                  </a:ext>
                </a:extLst>
              </p:cNvPr>
              <p:cNvSpPr/>
              <p:nvPr/>
            </p:nvSpPr>
            <p:spPr>
              <a:xfrm>
                <a:off x="19748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D3A7599-E431-94CA-549A-FD4CFDFC3671}"/>
                </a:ext>
              </a:extLst>
            </p:cNvPr>
            <p:cNvGrpSpPr/>
            <p:nvPr/>
          </p:nvGrpSpPr>
          <p:grpSpPr>
            <a:xfrm>
              <a:off x="440962" y="3405381"/>
              <a:ext cx="1371600" cy="457200"/>
              <a:chOff x="1060451" y="2177238"/>
              <a:chExt cx="1371600" cy="457200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5F7B118-7FCC-D523-3BF7-E503C043E49F}"/>
                  </a:ext>
                </a:extLst>
              </p:cNvPr>
              <p:cNvSpPr/>
              <p:nvPr/>
            </p:nvSpPr>
            <p:spPr>
              <a:xfrm>
                <a:off x="10604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B708A2C-B1D0-8E55-D83A-9F82503AC150}"/>
                  </a:ext>
                </a:extLst>
              </p:cNvPr>
              <p:cNvSpPr/>
              <p:nvPr/>
            </p:nvSpPr>
            <p:spPr>
              <a:xfrm>
                <a:off x="15176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2032855-FD01-99C1-001C-0B933F87422F}"/>
                  </a:ext>
                </a:extLst>
              </p:cNvPr>
              <p:cNvSpPr/>
              <p:nvPr/>
            </p:nvSpPr>
            <p:spPr>
              <a:xfrm>
                <a:off x="19748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1DC3C24-5B9E-16C4-2E00-C11E37207684}"/>
                </a:ext>
              </a:extLst>
            </p:cNvPr>
            <p:cNvGrpSpPr/>
            <p:nvPr/>
          </p:nvGrpSpPr>
          <p:grpSpPr>
            <a:xfrm>
              <a:off x="2182724" y="3405381"/>
              <a:ext cx="1371600" cy="457200"/>
              <a:chOff x="1060451" y="2177238"/>
              <a:chExt cx="1371600" cy="45720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4A51D37-4EBF-D473-BC8C-23BBA2E781A1}"/>
                  </a:ext>
                </a:extLst>
              </p:cNvPr>
              <p:cNvSpPr/>
              <p:nvPr/>
            </p:nvSpPr>
            <p:spPr>
              <a:xfrm>
                <a:off x="10604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7B0CF1-0088-5539-A219-3CE4F9844CD6}"/>
                  </a:ext>
                </a:extLst>
              </p:cNvPr>
              <p:cNvSpPr/>
              <p:nvPr/>
            </p:nvSpPr>
            <p:spPr>
              <a:xfrm>
                <a:off x="15176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BB6C109-F473-9970-2EFC-F2504A276B78}"/>
                  </a:ext>
                </a:extLst>
              </p:cNvPr>
              <p:cNvSpPr/>
              <p:nvPr/>
            </p:nvSpPr>
            <p:spPr>
              <a:xfrm>
                <a:off x="1974851" y="2177238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308F5AB-372D-30FE-0771-81E9D7B2DC00}"/>
                </a:ext>
              </a:extLst>
            </p:cNvPr>
            <p:cNvCxnSpPr>
              <a:endCxn id="98" idx="0"/>
            </p:cNvCxnSpPr>
            <p:nvPr/>
          </p:nvCxnSpPr>
          <p:spPr>
            <a:xfrm flipH="1">
              <a:off x="1126762" y="2537883"/>
              <a:ext cx="562339" cy="8674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C8456E1-E2DD-1DA5-D39A-0995C77CBF38}"/>
                </a:ext>
              </a:extLst>
            </p:cNvPr>
            <p:cNvCxnSpPr>
              <a:endCxn id="102" idx="0"/>
            </p:cNvCxnSpPr>
            <p:nvPr/>
          </p:nvCxnSpPr>
          <p:spPr>
            <a:xfrm>
              <a:off x="2149544" y="2539805"/>
              <a:ext cx="718980" cy="8655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AF3433A-6B3B-E93A-0829-571A1F41D068}"/>
              </a:ext>
            </a:extLst>
          </p:cNvPr>
          <p:cNvSpPr txBox="1"/>
          <p:nvPr/>
        </p:nvSpPr>
        <p:spPr>
          <a:xfrm>
            <a:off x="743766" y="4114800"/>
            <a:ext cx="247159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latin typeface="Acumin Pro" panose="020B0504020202020204" pitchFamily="34" charset="0"/>
              </a:rPr>
              <a:t>B-Tree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D1E9D-0071-588A-6652-82C4DB16D4DA}"/>
              </a:ext>
            </a:extLst>
          </p:cNvPr>
          <p:cNvSpPr/>
          <p:nvPr/>
        </p:nvSpPr>
        <p:spPr>
          <a:xfrm>
            <a:off x="4556653" y="984142"/>
            <a:ext cx="3099510" cy="5270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65F2128-2B3D-3DAD-D040-1EC78E3B3FF0}"/>
              </a:ext>
            </a:extLst>
          </p:cNvPr>
          <p:cNvSpPr txBox="1"/>
          <p:nvPr/>
        </p:nvSpPr>
        <p:spPr>
          <a:xfrm>
            <a:off x="4556653" y="1013305"/>
            <a:ext cx="3099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Dedicated GPU HW Unit</a:t>
            </a:r>
          </a:p>
        </p:txBody>
      </p:sp>
    </p:spTree>
    <p:extLst>
      <p:ext uri="{BB962C8B-B14F-4D97-AF65-F5344CB8AC3E}">
        <p14:creationId xmlns:p14="http://schemas.microsoft.com/office/powerpoint/2010/main" val="2882462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273A-9E8B-C59A-4D5E-9CB9471EE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Pipeline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6FB1C-A4BA-03C5-0566-10CA297F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D18567-7C1F-2013-36AA-3476013AA8EC}"/>
              </a:ext>
            </a:extLst>
          </p:cNvPr>
          <p:cNvGrpSpPr/>
          <p:nvPr/>
        </p:nvGrpSpPr>
        <p:grpSpPr>
          <a:xfrm>
            <a:off x="250671" y="2538730"/>
            <a:ext cx="5389155" cy="403860"/>
            <a:chOff x="250671" y="2538730"/>
            <a:chExt cx="5389155" cy="4038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CE2673-D2F6-647A-0B79-4BF17A396791}"/>
                </a:ext>
              </a:extLst>
            </p:cNvPr>
            <p:cNvSpPr/>
            <p:nvPr/>
          </p:nvSpPr>
          <p:spPr>
            <a:xfrm>
              <a:off x="250671" y="2538730"/>
              <a:ext cx="800100" cy="4038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 4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925617-3628-71B5-D3F0-ABD141BB7FD6}"/>
                </a:ext>
              </a:extLst>
            </p:cNvPr>
            <p:cNvSpPr/>
            <p:nvPr/>
          </p:nvSpPr>
          <p:spPr>
            <a:xfrm>
              <a:off x="1168026" y="2538730"/>
              <a:ext cx="800100" cy="4038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 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CE3CC5-F43D-4CE3-3272-BC0F6BC905BF}"/>
                </a:ext>
              </a:extLst>
            </p:cNvPr>
            <p:cNvSpPr/>
            <p:nvPr/>
          </p:nvSpPr>
          <p:spPr>
            <a:xfrm>
              <a:off x="2085381" y="2538730"/>
              <a:ext cx="800100" cy="4038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 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D660A2-0E83-4EF4-7EF3-9AD83BE9E154}"/>
                </a:ext>
              </a:extLst>
            </p:cNvPr>
            <p:cNvSpPr/>
            <p:nvPr/>
          </p:nvSpPr>
          <p:spPr>
            <a:xfrm>
              <a:off x="3003496" y="2538730"/>
              <a:ext cx="800100" cy="4038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 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E89537-BD39-9F37-F966-9C40797D7154}"/>
                </a:ext>
              </a:extLst>
            </p:cNvPr>
            <p:cNvSpPr/>
            <p:nvPr/>
          </p:nvSpPr>
          <p:spPr>
            <a:xfrm>
              <a:off x="3921611" y="2538730"/>
              <a:ext cx="800100" cy="4038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 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7CBA7E-B1D2-86D5-AC6C-485156C4FA90}"/>
                </a:ext>
              </a:extLst>
            </p:cNvPr>
            <p:cNvSpPr/>
            <p:nvPr/>
          </p:nvSpPr>
          <p:spPr>
            <a:xfrm>
              <a:off x="4839726" y="2538730"/>
              <a:ext cx="800100" cy="40386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ADD 4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F59B41E-0D1C-921A-1A17-54FE0F546C68}"/>
              </a:ext>
            </a:extLst>
          </p:cNvPr>
          <p:cNvSpPr/>
          <p:nvPr/>
        </p:nvSpPr>
        <p:spPr>
          <a:xfrm>
            <a:off x="251342" y="1502000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2D92F7-B941-99F8-4F12-609917E9B48D}"/>
              </a:ext>
            </a:extLst>
          </p:cNvPr>
          <p:cNvGrpSpPr/>
          <p:nvPr/>
        </p:nvGrpSpPr>
        <p:grpSpPr>
          <a:xfrm>
            <a:off x="218983" y="3195474"/>
            <a:ext cx="5361456" cy="369332"/>
            <a:chOff x="-24284" y="930713"/>
            <a:chExt cx="1853084" cy="369332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AAC6EECF-1396-6037-01AF-D33D7DD5BA5F}"/>
                </a:ext>
              </a:extLst>
            </p:cNvPr>
            <p:cNvSpPr/>
            <p:nvPr/>
          </p:nvSpPr>
          <p:spPr>
            <a:xfrm rot="10800000">
              <a:off x="0" y="978219"/>
              <a:ext cx="1828800" cy="274320"/>
            </a:xfrm>
            <a:prstGeom prst="trapezoid">
              <a:avLst>
                <a:gd name="adj" fmla="val 12341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850A3C-AA25-5D8B-82FF-51D85E34EB9C}"/>
                </a:ext>
              </a:extLst>
            </p:cNvPr>
            <p:cNvSpPr txBox="1"/>
            <p:nvPr/>
          </p:nvSpPr>
          <p:spPr>
            <a:xfrm>
              <a:off x="-24284" y="930713"/>
              <a:ext cx="180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Multiplexers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A5CADC8-AB4B-6120-56A3-C92A14AB0347}"/>
              </a:ext>
            </a:extLst>
          </p:cNvPr>
          <p:cNvSpPr/>
          <p:nvPr/>
        </p:nvSpPr>
        <p:spPr>
          <a:xfrm>
            <a:off x="251343" y="1984675"/>
            <a:ext cx="5366996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 Enable / Disable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20B388-1CF1-7D65-EA77-B8EB850F8C77}"/>
              </a:ext>
            </a:extLst>
          </p:cNvPr>
          <p:cNvGrpSpPr/>
          <p:nvPr/>
        </p:nvGrpSpPr>
        <p:grpSpPr>
          <a:xfrm>
            <a:off x="320931" y="4786259"/>
            <a:ext cx="5389155" cy="403860"/>
            <a:chOff x="250671" y="2538730"/>
            <a:chExt cx="5389155" cy="4038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680B023-A387-9504-B3AB-339092621D2F}"/>
                </a:ext>
              </a:extLst>
            </p:cNvPr>
            <p:cNvSpPr/>
            <p:nvPr/>
          </p:nvSpPr>
          <p:spPr>
            <a:xfrm>
              <a:off x="250671" y="2538730"/>
              <a:ext cx="800100" cy="403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01D73DA-32E1-7A53-17C6-B48CF6446B28}"/>
                </a:ext>
              </a:extLst>
            </p:cNvPr>
            <p:cNvSpPr/>
            <p:nvPr/>
          </p:nvSpPr>
          <p:spPr>
            <a:xfrm>
              <a:off x="1168026" y="2538730"/>
              <a:ext cx="800100" cy="403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695538A-E91C-0438-CC87-A707F1F96AFA}"/>
                </a:ext>
              </a:extLst>
            </p:cNvPr>
            <p:cNvSpPr/>
            <p:nvPr/>
          </p:nvSpPr>
          <p:spPr>
            <a:xfrm>
              <a:off x="2085381" y="2538730"/>
              <a:ext cx="800100" cy="403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16D820-1707-1CEB-19F9-36DB085A2E96}"/>
                </a:ext>
              </a:extLst>
            </p:cNvPr>
            <p:cNvSpPr/>
            <p:nvPr/>
          </p:nvSpPr>
          <p:spPr>
            <a:xfrm>
              <a:off x="3003496" y="2538730"/>
              <a:ext cx="800100" cy="403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8EDE920-FED3-5C77-C796-8357BA45F34B}"/>
                </a:ext>
              </a:extLst>
            </p:cNvPr>
            <p:cNvSpPr/>
            <p:nvPr/>
          </p:nvSpPr>
          <p:spPr>
            <a:xfrm>
              <a:off x="3921611" y="2538730"/>
              <a:ext cx="800100" cy="403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26F88A5-A561-1CDA-BF14-B3F1BD953BE8}"/>
                </a:ext>
              </a:extLst>
            </p:cNvPr>
            <p:cNvSpPr/>
            <p:nvPr/>
          </p:nvSpPr>
          <p:spPr>
            <a:xfrm>
              <a:off x="4839726" y="2538730"/>
              <a:ext cx="800100" cy="4038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61D1DA74-629B-A5EB-3676-F38467FF1529}"/>
              </a:ext>
            </a:extLst>
          </p:cNvPr>
          <p:cNvSpPr/>
          <p:nvPr/>
        </p:nvSpPr>
        <p:spPr>
          <a:xfrm>
            <a:off x="321602" y="3749529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5CD018-7A2A-060B-1A73-86954B7FCB93}"/>
              </a:ext>
            </a:extLst>
          </p:cNvPr>
          <p:cNvGrpSpPr/>
          <p:nvPr/>
        </p:nvGrpSpPr>
        <p:grpSpPr>
          <a:xfrm>
            <a:off x="289243" y="5443003"/>
            <a:ext cx="5361456" cy="369332"/>
            <a:chOff x="-24284" y="930713"/>
            <a:chExt cx="1853084" cy="369332"/>
          </a:xfrm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306F4CA8-0181-576F-8C5A-9565AC60096D}"/>
                </a:ext>
              </a:extLst>
            </p:cNvPr>
            <p:cNvSpPr/>
            <p:nvPr/>
          </p:nvSpPr>
          <p:spPr>
            <a:xfrm rot="10800000">
              <a:off x="0" y="978219"/>
              <a:ext cx="1828800" cy="274320"/>
            </a:xfrm>
            <a:prstGeom prst="trapezoid">
              <a:avLst>
                <a:gd name="adj" fmla="val 12341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43626C-9C6F-5E14-9961-2AED1147DEBC}"/>
                </a:ext>
              </a:extLst>
            </p:cNvPr>
            <p:cNvSpPr txBox="1"/>
            <p:nvPr/>
          </p:nvSpPr>
          <p:spPr>
            <a:xfrm>
              <a:off x="-24284" y="930713"/>
              <a:ext cx="180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Multiplexers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6E31E29-4EF4-4FBE-DDCB-C536E6743705}"/>
              </a:ext>
            </a:extLst>
          </p:cNvPr>
          <p:cNvSpPr/>
          <p:nvPr/>
        </p:nvSpPr>
        <p:spPr>
          <a:xfrm>
            <a:off x="321603" y="4232204"/>
            <a:ext cx="5366996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 Enable / Disable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084F9F-AD9D-6E06-045B-BE06917CF1E8}"/>
              </a:ext>
            </a:extLst>
          </p:cNvPr>
          <p:cNvSpPr/>
          <p:nvPr/>
        </p:nvSpPr>
        <p:spPr>
          <a:xfrm>
            <a:off x="319997" y="5863289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4A2210-9FBA-1A8F-4BF7-534006431FE5}"/>
              </a:ext>
            </a:extLst>
          </p:cNvPr>
          <p:cNvCxnSpPr/>
          <p:nvPr/>
        </p:nvCxnSpPr>
        <p:spPr>
          <a:xfrm>
            <a:off x="218983" y="1346200"/>
            <a:ext cx="11528517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70D92A3-DD43-E7A7-C85D-232E965321F5}"/>
              </a:ext>
            </a:extLst>
          </p:cNvPr>
          <p:cNvCxnSpPr/>
          <p:nvPr/>
        </p:nvCxnSpPr>
        <p:spPr>
          <a:xfrm>
            <a:off x="218983" y="3632200"/>
            <a:ext cx="115285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88329B-9BF5-225C-4D5D-6E4524E8B549}"/>
              </a:ext>
            </a:extLst>
          </p:cNvPr>
          <p:cNvCxnSpPr/>
          <p:nvPr/>
        </p:nvCxnSpPr>
        <p:spPr>
          <a:xfrm>
            <a:off x="161833" y="5812335"/>
            <a:ext cx="115285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FE992FC-9837-9671-26D2-CB0584CF631B}"/>
              </a:ext>
            </a:extLst>
          </p:cNvPr>
          <p:cNvSpPr txBox="1"/>
          <p:nvPr/>
        </p:nvSpPr>
        <p:spPr>
          <a:xfrm>
            <a:off x="6096000" y="1356420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9EA5B3-B97F-4E21-FD1B-5EBCEE64A0D4}"/>
              </a:ext>
            </a:extLst>
          </p:cNvPr>
          <p:cNvSpPr txBox="1"/>
          <p:nvPr/>
        </p:nvSpPr>
        <p:spPr>
          <a:xfrm>
            <a:off x="6096000" y="3644451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79F640-D96C-0E5E-A58E-72AAFE501625}"/>
              </a:ext>
            </a:extLst>
          </p:cNvPr>
          <p:cNvSpPr txBox="1"/>
          <p:nvPr/>
        </p:nvSpPr>
        <p:spPr>
          <a:xfrm>
            <a:off x="6096000" y="5812335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2DC3F20-7BA3-9682-57A4-77D3B1856055}"/>
              </a:ext>
            </a:extLst>
          </p:cNvPr>
          <p:cNvSpPr txBox="1"/>
          <p:nvPr/>
        </p:nvSpPr>
        <p:spPr>
          <a:xfrm>
            <a:off x="5983241" y="961115"/>
            <a:ext cx="2824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Operation Performed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157D13-41BA-0139-0D99-E9CB581EC74C}"/>
              </a:ext>
            </a:extLst>
          </p:cNvPr>
          <p:cNvCxnSpPr>
            <a:cxnSpLocks/>
          </p:cNvCxnSpPr>
          <p:nvPr/>
        </p:nvCxnSpPr>
        <p:spPr>
          <a:xfrm>
            <a:off x="5983241" y="1346200"/>
            <a:ext cx="61959" cy="50617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12B7117-04C1-60EF-88A9-6DB4A54C20D6}"/>
              </a:ext>
            </a:extLst>
          </p:cNvPr>
          <p:cNvSpPr txBox="1"/>
          <p:nvPr/>
        </p:nvSpPr>
        <p:spPr>
          <a:xfrm>
            <a:off x="9172482" y="749771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0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F3A9A4-4CA1-7CD8-F6AD-A3AD7849D8A1}"/>
              </a:ext>
            </a:extLst>
          </p:cNvPr>
          <p:cNvSpPr/>
          <p:nvPr/>
        </p:nvSpPr>
        <p:spPr>
          <a:xfrm>
            <a:off x="7448680" y="1408730"/>
            <a:ext cx="2717800" cy="3438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Ray-Box operation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C80E05-E10A-21FD-6D91-3FF578082861}"/>
              </a:ext>
            </a:extLst>
          </p:cNvPr>
          <p:cNvSpPr/>
          <p:nvPr/>
        </p:nvSpPr>
        <p:spPr>
          <a:xfrm>
            <a:off x="7446229" y="3679706"/>
            <a:ext cx="2717800" cy="343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6765BF1-5577-BAC1-BC33-7A8895260C90}"/>
              </a:ext>
            </a:extLst>
          </p:cNvPr>
          <p:cNvSpPr/>
          <p:nvPr/>
        </p:nvSpPr>
        <p:spPr>
          <a:xfrm>
            <a:off x="7446229" y="5893285"/>
            <a:ext cx="2717800" cy="343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AA146DE-4086-AB62-34FD-DD8A3879D995}"/>
              </a:ext>
            </a:extLst>
          </p:cNvPr>
          <p:cNvSpPr txBox="1"/>
          <p:nvPr/>
        </p:nvSpPr>
        <p:spPr>
          <a:xfrm>
            <a:off x="7306730" y="1752735"/>
            <a:ext cx="336782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// Translate 4 AABB relative to ray origin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box0.x_min = box0.x_min -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ray.origin.x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box0.y_min = box0.y_min -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ray.origin.y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box0.z_min = box0.z_min -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ray.origin.z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box0.x_max = box0.x_max -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ray.origin.x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box0.y_max = box0.y_max -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ray.origin.y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box0.z_max = box0.z_max -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ray.origin.z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pPr algn="ctr"/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…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box3.z_max = box3.zmax –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ray.origin.z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</a:t>
            </a:r>
          </a:p>
          <a:p>
            <a:pPr algn="ctr"/>
            <a:r>
              <a:rPr lang="en-US" sz="16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(24 Adds Required)</a:t>
            </a:r>
          </a:p>
        </p:txBody>
      </p:sp>
    </p:spTree>
    <p:extLst>
      <p:ext uri="{BB962C8B-B14F-4D97-AF65-F5344CB8AC3E}">
        <p14:creationId xmlns:p14="http://schemas.microsoft.com/office/powerpoint/2010/main" val="3954421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47B22-8B5B-EEB4-4901-DACE8C3D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73AC-22D8-21BC-9935-8007793F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Pipeline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89F3B-DB52-67D4-D217-D0D4EE5C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A2148-E698-8D43-ACCC-522CC79AEA67}"/>
              </a:ext>
            </a:extLst>
          </p:cNvPr>
          <p:cNvSpPr/>
          <p:nvPr/>
        </p:nvSpPr>
        <p:spPr>
          <a:xfrm>
            <a:off x="250671" y="2538730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66118-E63F-14BB-C756-443F0D135E1B}"/>
              </a:ext>
            </a:extLst>
          </p:cNvPr>
          <p:cNvSpPr/>
          <p:nvPr/>
        </p:nvSpPr>
        <p:spPr>
          <a:xfrm>
            <a:off x="1168026" y="2538730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4CC03E-E425-ECA2-99C3-C126A82C9777}"/>
              </a:ext>
            </a:extLst>
          </p:cNvPr>
          <p:cNvSpPr/>
          <p:nvPr/>
        </p:nvSpPr>
        <p:spPr>
          <a:xfrm>
            <a:off x="2085381" y="2538730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D21E2E-6261-24C0-1D2C-31313D3BB611}"/>
              </a:ext>
            </a:extLst>
          </p:cNvPr>
          <p:cNvSpPr/>
          <p:nvPr/>
        </p:nvSpPr>
        <p:spPr>
          <a:xfrm>
            <a:off x="3003496" y="2538730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26884-BF68-DB09-8914-C4920C51321E}"/>
              </a:ext>
            </a:extLst>
          </p:cNvPr>
          <p:cNvSpPr/>
          <p:nvPr/>
        </p:nvSpPr>
        <p:spPr>
          <a:xfrm>
            <a:off x="3921611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EDA3AC-438C-236D-7C9F-DF574E54D6D0}"/>
              </a:ext>
            </a:extLst>
          </p:cNvPr>
          <p:cNvSpPr/>
          <p:nvPr/>
        </p:nvSpPr>
        <p:spPr>
          <a:xfrm>
            <a:off x="4839726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5C9E4F-35FE-74FE-5585-49C423F51CE2}"/>
              </a:ext>
            </a:extLst>
          </p:cNvPr>
          <p:cNvSpPr/>
          <p:nvPr/>
        </p:nvSpPr>
        <p:spPr>
          <a:xfrm>
            <a:off x="251342" y="1502000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8D86E6-EF61-E061-FBDD-7044F716F279}"/>
              </a:ext>
            </a:extLst>
          </p:cNvPr>
          <p:cNvGrpSpPr/>
          <p:nvPr/>
        </p:nvGrpSpPr>
        <p:grpSpPr>
          <a:xfrm>
            <a:off x="218983" y="3195474"/>
            <a:ext cx="5361456" cy="369332"/>
            <a:chOff x="-24284" y="930713"/>
            <a:chExt cx="1853084" cy="369332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65B45FDE-95CE-2F29-2FC4-17C34C1A2597}"/>
                </a:ext>
              </a:extLst>
            </p:cNvPr>
            <p:cNvSpPr/>
            <p:nvPr/>
          </p:nvSpPr>
          <p:spPr>
            <a:xfrm rot="10800000">
              <a:off x="0" y="978219"/>
              <a:ext cx="1828800" cy="274320"/>
            </a:xfrm>
            <a:prstGeom prst="trapezoid">
              <a:avLst>
                <a:gd name="adj" fmla="val 12341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947D54-2B4A-2D73-5A60-6CB4EA5E94A6}"/>
                </a:ext>
              </a:extLst>
            </p:cNvPr>
            <p:cNvSpPr txBox="1"/>
            <p:nvPr/>
          </p:nvSpPr>
          <p:spPr>
            <a:xfrm>
              <a:off x="-24284" y="930713"/>
              <a:ext cx="180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Multiplexers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D61DA-4BA5-133D-13E6-D991C37449CA}"/>
              </a:ext>
            </a:extLst>
          </p:cNvPr>
          <p:cNvSpPr/>
          <p:nvPr/>
        </p:nvSpPr>
        <p:spPr>
          <a:xfrm>
            <a:off x="251343" y="1984675"/>
            <a:ext cx="5366996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 Enable / Disable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D20FAA-9F15-A3F1-E76E-6635F527D241}"/>
              </a:ext>
            </a:extLst>
          </p:cNvPr>
          <p:cNvGrpSpPr/>
          <p:nvPr/>
        </p:nvGrpSpPr>
        <p:grpSpPr>
          <a:xfrm>
            <a:off x="320931" y="4786259"/>
            <a:ext cx="5389155" cy="403860"/>
            <a:chOff x="250671" y="2538730"/>
            <a:chExt cx="5389155" cy="403860"/>
          </a:xfrm>
          <a:solidFill>
            <a:srgbClr val="0070C0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A690E4-29EE-78F2-CF56-9CFA172FB775}"/>
                </a:ext>
              </a:extLst>
            </p:cNvPr>
            <p:cNvSpPr/>
            <p:nvPr/>
          </p:nvSpPr>
          <p:spPr>
            <a:xfrm>
              <a:off x="250671" y="2538730"/>
              <a:ext cx="800100" cy="40386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56BC94B-2AF1-2BC8-E279-8437BBC4D6A1}"/>
                </a:ext>
              </a:extLst>
            </p:cNvPr>
            <p:cNvSpPr/>
            <p:nvPr/>
          </p:nvSpPr>
          <p:spPr>
            <a:xfrm>
              <a:off x="1168026" y="2538730"/>
              <a:ext cx="800100" cy="40386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6D5E783-7DCC-011D-8647-EB889119AF97}"/>
                </a:ext>
              </a:extLst>
            </p:cNvPr>
            <p:cNvSpPr/>
            <p:nvPr/>
          </p:nvSpPr>
          <p:spPr>
            <a:xfrm>
              <a:off x="2085381" y="2538730"/>
              <a:ext cx="800100" cy="40386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D60D243-2180-3AFB-559D-7FA88D6D1E0C}"/>
                </a:ext>
              </a:extLst>
            </p:cNvPr>
            <p:cNvSpPr/>
            <p:nvPr/>
          </p:nvSpPr>
          <p:spPr>
            <a:xfrm>
              <a:off x="3003496" y="2538730"/>
              <a:ext cx="800100" cy="40386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605752F-6DCB-780A-43A8-B262DAB645EC}"/>
                </a:ext>
              </a:extLst>
            </p:cNvPr>
            <p:cNvSpPr/>
            <p:nvPr/>
          </p:nvSpPr>
          <p:spPr>
            <a:xfrm>
              <a:off x="3921611" y="2538730"/>
              <a:ext cx="800100" cy="40386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E928FC9-814F-3944-4712-8497D1B1BCCE}"/>
                </a:ext>
              </a:extLst>
            </p:cNvPr>
            <p:cNvSpPr/>
            <p:nvPr/>
          </p:nvSpPr>
          <p:spPr>
            <a:xfrm>
              <a:off x="4839726" y="2538730"/>
              <a:ext cx="800100" cy="403860"/>
            </a:xfrm>
            <a:prstGeom prst="rect">
              <a:avLst/>
            </a:prstGeom>
            <a:grp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MUL 4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BE20413-4AA4-7895-2E0F-3D160E7E855D}"/>
              </a:ext>
            </a:extLst>
          </p:cNvPr>
          <p:cNvSpPr/>
          <p:nvPr/>
        </p:nvSpPr>
        <p:spPr>
          <a:xfrm>
            <a:off x="321602" y="3749529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E8CC17-C312-0059-B1B5-2802E3DAFF3F}"/>
              </a:ext>
            </a:extLst>
          </p:cNvPr>
          <p:cNvGrpSpPr/>
          <p:nvPr/>
        </p:nvGrpSpPr>
        <p:grpSpPr>
          <a:xfrm>
            <a:off x="289243" y="5443003"/>
            <a:ext cx="5361456" cy="369332"/>
            <a:chOff x="-24284" y="930713"/>
            <a:chExt cx="1853084" cy="369332"/>
          </a:xfrm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251788D9-8D75-A1C8-63F9-6BD0BE46F3D2}"/>
                </a:ext>
              </a:extLst>
            </p:cNvPr>
            <p:cNvSpPr/>
            <p:nvPr/>
          </p:nvSpPr>
          <p:spPr>
            <a:xfrm rot="10800000">
              <a:off x="0" y="978219"/>
              <a:ext cx="1828800" cy="274320"/>
            </a:xfrm>
            <a:prstGeom prst="trapezoid">
              <a:avLst>
                <a:gd name="adj" fmla="val 12341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081D6A-99A1-2D4A-AC8F-7FA6DE84DA53}"/>
                </a:ext>
              </a:extLst>
            </p:cNvPr>
            <p:cNvSpPr txBox="1"/>
            <p:nvPr/>
          </p:nvSpPr>
          <p:spPr>
            <a:xfrm>
              <a:off x="-24284" y="930713"/>
              <a:ext cx="180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Multiplexers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BEE260C-506A-B77A-7D83-3C024B985682}"/>
              </a:ext>
            </a:extLst>
          </p:cNvPr>
          <p:cNvSpPr/>
          <p:nvPr/>
        </p:nvSpPr>
        <p:spPr>
          <a:xfrm>
            <a:off x="321603" y="4232204"/>
            <a:ext cx="5366996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 Enable / Disable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46F2788-156F-9D38-28E7-02C9947D5833}"/>
              </a:ext>
            </a:extLst>
          </p:cNvPr>
          <p:cNvSpPr/>
          <p:nvPr/>
        </p:nvSpPr>
        <p:spPr>
          <a:xfrm>
            <a:off x="319997" y="5863289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C47B48A-7142-EB63-3AC1-CD8F8C929A88}"/>
              </a:ext>
            </a:extLst>
          </p:cNvPr>
          <p:cNvCxnSpPr/>
          <p:nvPr/>
        </p:nvCxnSpPr>
        <p:spPr>
          <a:xfrm>
            <a:off x="218983" y="1346200"/>
            <a:ext cx="11528517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CA6543-1CCE-2C4B-095E-1DC2F9339B66}"/>
              </a:ext>
            </a:extLst>
          </p:cNvPr>
          <p:cNvCxnSpPr/>
          <p:nvPr/>
        </p:nvCxnSpPr>
        <p:spPr>
          <a:xfrm>
            <a:off x="218983" y="3632200"/>
            <a:ext cx="115285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2ED9B01-7A3B-1D41-02D8-2B0DCFEC1A1B}"/>
              </a:ext>
            </a:extLst>
          </p:cNvPr>
          <p:cNvCxnSpPr/>
          <p:nvPr/>
        </p:nvCxnSpPr>
        <p:spPr>
          <a:xfrm>
            <a:off x="161833" y="5812335"/>
            <a:ext cx="115285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B727AAC-2DC2-46E8-043B-EBCFED58C545}"/>
              </a:ext>
            </a:extLst>
          </p:cNvPr>
          <p:cNvSpPr txBox="1"/>
          <p:nvPr/>
        </p:nvSpPr>
        <p:spPr>
          <a:xfrm>
            <a:off x="6096000" y="1356420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0B67E1-97A7-EBFE-AAEA-AC2DEB64CCAD}"/>
              </a:ext>
            </a:extLst>
          </p:cNvPr>
          <p:cNvSpPr txBox="1"/>
          <p:nvPr/>
        </p:nvSpPr>
        <p:spPr>
          <a:xfrm>
            <a:off x="6096000" y="3644451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8213AF-4858-50A9-09AB-60CC8FCAB99A}"/>
              </a:ext>
            </a:extLst>
          </p:cNvPr>
          <p:cNvSpPr txBox="1"/>
          <p:nvPr/>
        </p:nvSpPr>
        <p:spPr>
          <a:xfrm>
            <a:off x="6096000" y="5812335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F625BE-0E3D-AF97-6FA2-B39D51F63590}"/>
              </a:ext>
            </a:extLst>
          </p:cNvPr>
          <p:cNvSpPr txBox="1"/>
          <p:nvPr/>
        </p:nvSpPr>
        <p:spPr>
          <a:xfrm>
            <a:off x="5983241" y="961115"/>
            <a:ext cx="2824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Operation Performed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A740EDB-435A-7923-96B0-EA3413A739B3}"/>
              </a:ext>
            </a:extLst>
          </p:cNvPr>
          <p:cNvCxnSpPr>
            <a:cxnSpLocks/>
          </p:cNvCxnSpPr>
          <p:nvPr/>
        </p:nvCxnSpPr>
        <p:spPr>
          <a:xfrm>
            <a:off x="5983241" y="1346200"/>
            <a:ext cx="61959" cy="50617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8C66FE9-504D-7A24-60EF-30FC39A42C44}"/>
              </a:ext>
            </a:extLst>
          </p:cNvPr>
          <p:cNvSpPr txBox="1"/>
          <p:nvPr/>
        </p:nvSpPr>
        <p:spPr>
          <a:xfrm>
            <a:off x="9172482" y="749771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762B46C-5469-E2CA-7D9E-0019A2ABDB34}"/>
              </a:ext>
            </a:extLst>
          </p:cNvPr>
          <p:cNvSpPr/>
          <p:nvPr/>
        </p:nvSpPr>
        <p:spPr>
          <a:xfrm>
            <a:off x="7448680" y="1408730"/>
            <a:ext cx="2717800" cy="343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Point-Euclid operation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5C917A0-2321-83D2-232E-C02A6926047E}"/>
              </a:ext>
            </a:extLst>
          </p:cNvPr>
          <p:cNvSpPr/>
          <p:nvPr/>
        </p:nvSpPr>
        <p:spPr>
          <a:xfrm>
            <a:off x="7446229" y="3679706"/>
            <a:ext cx="2717800" cy="3438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Ray-Box operation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120951-D030-DAD8-B1DB-BC67A627F085}"/>
              </a:ext>
            </a:extLst>
          </p:cNvPr>
          <p:cNvSpPr/>
          <p:nvPr/>
        </p:nvSpPr>
        <p:spPr>
          <a:xfrm>
            <a:off x="7446229" y="5893285"/>
            <a:ext cx="2717800" cy="343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631ECD-B330-E234-9DEC-79E827C76F61}"/>
              </a:ext>
            </a:extLst>
          </p:cNvPr>
          <p:cNvSpPr txBox="1"/>
          <p:nvPr/>
        </p:nvSpPr>
        <p:spPr>
          <a:xfrm>
            <a:off x="7361609" y="1752597"/>
            <a:ext cx="452678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// Calculate subtraction of candidate vector c and query q for 16 // dimensions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Res0 = q0 – c0;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Res1 = q1 – c1;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    …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Res15 = q15 – c15;</a:t>
            </a:r>
          </a:p>
          <a:p>
            <a:endParaRPr lang="en-US" sz="900" dirty="0">
              <a:latin typeface="Cascadia Code Light" panose="020B0609020000020004" pitchFamily="49" charset="0"/>
              <a:ea typeface="Verdana" panose="020B0604030504040204" pitchFamily="34" charset="0"/>
              <a:cs typeface="Cascadia Code Light" panose="020B0609020000020004" pitchFamily="49" charset="0"/>
            </a:endParaRPr>
          </a:p>
          <a:p>
            <a:r>
              <a:rPr lang="en-US" sz="16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(16 Adds Required)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69B44-C10D-16F5-E5FE-C063F6C00C51}"/>
              </a:ext>
            </a:extLst>
          </p:cNvPr>
          <p:cNvSpPr txBox="1"/>
          <p:nvPr/>
        </p:nvSpPr>
        <p:spPr>
          <a:xfrm>
            <a:off x="7395410" y="4043244"/>
            <a:ext cx="45267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// Compute Time intervals of ray intersecting 3 planes for each // box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T_min_x0 = box0.x_min *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ray.inv.x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T_max_x0 = box0.x_max *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ray.inv.x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	…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T_max_z3 = box3.z_max * </a:t>
            </a:r>
            <a:r>
              <a:rPr lang="en-US" sz="900" dirty="0" err="1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ray.inv.z</a:t>
            </a:r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;</a:t>
            </a:r>
          </a:p>
          <a:p>
            <a:endParaRPr lang="en-US" sz="900" dirty="0">
              <a:latin typeface="Cascadia Code Light" panose="020B0609020000020004" pitchFamily="49" charset="0"/>
              <a:ea typeface="Verdana" panose="020B0604030504040204" pitchFamily="34" charset="0"/>
              <a:cs typeface="Cascadia Code Light" panose="020B0609020000020004" pitchFamily="49" charset="0"/>
            </a:endParaRPr>
          </a:p>
          <a:p>
            <a:endParaRPr lang="en-US" sz="900" dirty="0">
              <a:latin typeface="Cascadia Code Light" panose="020B0609020000020004" pitchFamily="49" charset="0"/>
              <a:ea typeface="Verdana" panose="020B0604030504040204" pitchFamily="34" charset="0"/>
              <a:cs typeface="Cascadia Code Light" panose="020B0609020000020004" pitchFamily="49" charset="0"/>
            </a:endParaRPr>
          </a:p>
          <a:p>
            <a:r>
              <a:rPr lang="en-US" sz="16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(24 Multiplies Required)</a:t>
            </a:r>
          </a:p>
        </p:txBody>
      </p:sp>
    </p:spTree>
    <p:extLst>
      <p:ext uri="{BB962C8B-B14F-4D97-AF65-F5344CB8AC3E}">
        <p14:creationId xmlns:p14="http://schemas.microsoft.com/office/powerpoint/2010/main" val="3787700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A0E11-85C2-B33F-596A-3FC786102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648C-08B9-B3FE-9E37-37CED071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Pipeline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0C87B-9F7E-9E42-0967-1C10A6C5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97031-1E28-4649-03FD-0072C3AFD728}"/>
              </a:ext>
            </a:extLst>
          </p:cNvPr>
          <p:cNvSpPr/>
          <p:nvPr/>
        </p:nvSpPr>
        <p:spPr>
          <a:xfrm>
            <a:off x="250671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3AFC0-2BA0-C00E-B51E-FCD06F7176D7}"/>
              </a:ext>
            </a:extLst>
          </p:cNvPr>
          <p:cNvSpPr/>
          <p:nvPr/>
        </p:nvSpPr>
        <p:spPr>
          <a:xfrm>
            <a:off x="1168026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D3932-417C-C5CB-40A2-FFA0BD9B504F}"/>
              </a:ext>
            </a:extLst>
          </p:cNvPr>
          <p:cNvSpPr/>
          <p:nvPr/>
        </p:nvSpPr>
        <p:spPr>
          <a:xfrm>
            <a:off x="2085381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BE139-7AE7-E578-0C89-5F18EB29B7AF}"/>
              </a:ext>
            </a:extLst>
          </p:cNvPr>
          <p:cNvSpPr/>
          <p:nvPr/>
        </p:nvSpPr>
        <p:spPr>
          <a:xfrm>
            <a:off x="3003496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0CC4EE-0D79-8147-3CD4-BACA0A3EB4AF}"/>
              </a:ext>
            </a:extLst>
          </p:cNvPr>
          <p:cNvSpPr/>
          <p:nvPr/>
        </p:nvSpPr>
        <p:spPr>
          <a:xfrm>
            <a:off x="3921611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774FC1-82D6-C385-E93E-2C66073DA0A7}"/>
              </a:ext>
            </a:extLst>
          </p:cNvPr>
          <p:cNvSpPr/>
          <p:nvPr/>
        </p:nvSpPr>
        <p:spPr>
          <a:xfrm>
            <a:off x="4839726" y="2538730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A0196-4018-BBDD-D124-4F0D468DC812}"/>
              </a:ext>
            </a:extLst>
          </p:cNvPr>
          <p:cNvSpPr/>
          <p:nvPr/>
        </p:nvSpPr>
        <p:spPr>
          <a:xfrm>
            <a:off x="251342" y="1502000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0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B98742-28D0-681A-C69E-8FC9BA98EB97}"/>
              </a:ext>
            </a:extLst>
          </p:cNvPr>
          <p:cNvGrpSpPr/>
          <p:nvPr/>
        </p:nvGrpSpPr>
        <p:grpSpPr>
          <a:xfrm>
            <a:off x="218983" y="3195474"/>
            <a:ext cx="5361456" cy="369332"/>
            <a:chOff x="-24284" y="930713"/>
            <a:chExt cx="1853084" cy="369332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4E5668B8-7E37-B9CA-74CE-1AB0B60E99E2}"/>
                </a:ext>
              </a:extLst>
            </p:cNvPr>
            <p:cNvSpPr/>
            <p:nvPr/>
          </p:nvSpPr>
          <p:spPr>
            <a:xfrm rot="10800000">
              <a:off x="0" y="978219"/>
              <a:ext cx="1828800" cy="274320"/>
            </a:xfrm>
            <a:prstGeom prst="trapezoid">
              <a:avLst>
                <a:gd name="adj" fmla="val 12341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E364227-8C53-FE04-8F2E-C732A91B451D}"/>
                </a:ext>
              </a:extLst>
            </p:cNvPr>
            <p:cNvSpPr txBox="1"/>
            <p:nvPr/>
          </p:nvSpPr>
          <p:spPr>
            <a:xfrm>
              <a:off x="-24284" y="930713"/>
              <a:ext cx="180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Multiplexers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76769A0-FBAF-E2DB-6E3F-8568DC08A471}"/>
              </a:ext>
            </a:extLst>
          </p:cNvPr>
          <p:cNvSpPr/>
          <p:nvPr/>
        </p:nvSpPr>
        <p:spPr>
          <a:xfrm>
            <a:off x="251343" y="1984675"/>
            <a:ext cx="5366996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 Enable / Disable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366DA5-29DF-C4AA-F036-9798E9C4F47F}"/>
              </a:ext>
            </a:extLst>
          </p:cNvPr>
          <p:cNvSpPr/>
          <p:nvPr/>
        </p:nvSpPr>
        <p:spPr>
          <a:xfrm>
            <a:off x="320931" y="4786259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MUL 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D8D96B-949A-EFAE-0EEB-0243A7F7ABD9}"/>
              </a:ext>
            </a:extLst>
          </p:cNvPr>
          <p:cNvSpPr/>
          <p:nvPr/>
        </p:nvSpPr>
        <p:spPr>
          <a:xfrm>
            <a:off x="1238286" y="4786259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MUL 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15DD07-2960-AB9A-B7C8-11C43226AFBB}"/>
              </a:ext>
            </a:extLst>
          </p:cNvPr>
          <p:cNvSpPr/>
          <p:nvPr/>
        </p:nvSpPr>
        <p:spPr>
          <a:xfrm>
            <a:off x="2155641" y="4786259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MUL 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913BA88-04A4-1A8D-A5C3-9DC2847005DD}"/>
              </a:ext>
            </a:extLst>
          </p:cNvPr>
          <p:cNvSpPr/>
          <p:nvPr/>
        </p:nvSpPr>
        <p:spPr>
          <a:xfrm>
            <a:off x="3073756" y="4786259"/>
            <a:ext cx="800100" cy="4038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MUL 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F1705E-4FB8-986E-FB75-CEB071405B1B}"/>
              </a:ext>
            </a:extLst>
          </p:cNvPr>
          <p:cNvSpPr/>
          <p:nvPr/>
        </p:nvSpPr>
        <p:spPr>
          <a:xfrm>
            <a:off x="3991871" y="4786259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MUL 4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B9EE91-2375-A4BB-30B3-593C338D9BE1}"/>
              </a:ext>
            </a:extLst>
          </p:cNvPr>
          <p:cNvSpPr/>
          <p:nvPr/>
        </p:nvSpPr>
        <p:spPr>
          <a:xfrm>
            <a:off x="4909986" y="4786259"/>
            <a:ext cx="800100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MUL 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5376C4-D7A4-526F-BA92-BF49B043EAC8}"/>
              </a:ext>
            </a:extLst>
          </p:cNvPr>
          <p:cNvSpPr/>
          <p:nvPr/>
        </p:nvSpPr>
        <p:spPr>
          <a:xfrm>
            <a:off x="321602" y="3749529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B6C44F-09B1-A394-7B89-96ECDEFE070D}"/>
              </a:ext>
            </a:extLst>
          </p:cNvPr>
          <p:cNvGrpSpPr/>
          <p:nvPr/>
        </p:nvGrpSpPr>
        <p:grpSpPr>
          <a:xfrm>
            <a:off x="289243" y="5443003"/>
            <a:ext cx="5361456" cy="369332"/>
            <a:chOff x="-24284" y="930713"/>
            <a:chExt cx="1853084" cy="369332"/>
          </a:xfrm>
        </p:grpSpPr>
        <p:sp>
          <p:nvSpPr>
            <p:cNvPr id="47" name="Trapezoid 46">
              <a:extLst>
                <a:ext uri="{FF2B5EF4-FFF2-40B4-BE49-F238E27FC236}">
                  <a16:creationId xmlns:a16="http://schemas.microsoft.com/office/drawing/2014/main" id="{FE915D42-5B02-DE90-A197-A13BD43B3144}"/>
                </a:ext>
              </a:extLst>
            </p:cNvPr>
            <p:cNvSpPr/>
            <p:nvPr/>
          </p:nvSpPr>
          <p:spPr>
            <a:xfrm rot="10800000">
              <a:off x="0" y="978219"/>
              <a:ext cx="1828800" cy="274320"/>
            </a:xfrm>
            <a:prstGeom prst="trapezoid">
              <a:avLst>
                <a:gd name="adj" fmla="val 12341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D1C646-3C0E-0572-C9E9-EC7425FE130E}"/>
                </a:ext>
              </a:extLst>
            </p:cNvPr>
            <p:cNvSpPr txBox="1"/>
            <p:nvPr/>
          </p:nvSpPr>
          <p:spPr>
            <a:xfrm>
              <a:off x="-24284" y="930713"/>
              <a:ext cx="180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Multiplexers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40CAFA06-77F5-9DB9-ACFB-8EC6D6DCB75C}"/>
              </a:ext>
            </a:extLst>
          </p:cNvPr>
          <p:cNvSpPr/>
          <p:nvPr/>
        </p:nvSpPr>
        <p:spPr>
          <a:xfrm>
            <a:off x="321603" y="4232204"/>
            <a:ext cx="5366996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 Enable / Disable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CA4F5F-4B90-8389-14CD-BC1C872ADD0D}"/>
              </a:ext>
            </a:extLst>
          </p:cNvPr>
          <p:cNvSpPr/>
          <p:nvPr/>
        </p:nvSpPr>
        <p:spPr>
          <a:xfrm>
            <a:off x="319997" y="5863289"/>
            <a:ext cx="5366997" cy="40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 Registers 2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3E4BEAB-CC56-B74A-5BC2-79466DCC3C51}"/>
              </a:ext>
            </a:extLst>
          </p:cNvPr>
          <p:cNvCxnSpPr/>
          <p:nvPr/>
        </p:nvCxnSpPr>
        <p:spPr>
          <a:xfrm>
            <a:off x="218983" y="1346200"/>
            <a:ext cx="11528517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870BD4-D4FD-D927-3457-A46EF248F9C6}"/>
              </a:ext>
            </a:extLst>
          </p:cNvPr>
          <p:cNvCxnSpPr/>
          <p:nvPr/>
        </p:nvCxnSpPr>
        <p:spPr>
          <a:xfrm>
            <a:off x="218983" y="3632200"/>
            <a:ext cx="115285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88F693-4B09-22C4-31C1-1792769584A9}"/>
              </a:ext>
            </a:extLst>
          </p:cNvPr>
          <p:cNvCxnSpPr/>
          <p:nvPr/>
        </p:nvCxnSpPr>
        <p:spPr>
          <a:xfrm>
            <a:off x="161833" y="5812335"/>
            <a:ext cx="11528517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3E24BB5-79DB-0ACB-8FBA-FB1B0782F1B1}"/>
              </a:ext>
            </a:extLst>
          </p:cNvPr>
          <p:cNvSpPr txBox="1"/>
          <p:nvPr/>
        </p:nvSpPr>
        <p:spPr>
          <a:xfrm>
            <a:off x="6096000" y="1356420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31349B-D21E-939E-E133-AC3B7B2AA43E}"/>
              </a:ext>
            </a:extLst>
          </p:cNvPr>
          <p:cNvSpPr txBox="1"/>
          <p:nvPr/>
        </p:nvSpPr>
        <p:spPr>
          <a:xfrm>
            <a:off x="6096000" y="3644451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59C26-BE60-FE37-1D8F-F49A65E41444}"/>
              </a:ext>
            </a:extLst>
          </p:cNvPr>
          <p:cNvSpPr txBox="1"/>
          <p:nvPr/>
        </p:nvSpPr>
        <p:spPr>
          <a:xfrm>
            <a:off x="6096000" y="5812335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4F5C8F-AA59-BCE3-17B8-209A7720460D}"/>
              </a:ext>
            </a:extLst>
          </p:cNvPr>
          <p:cNvSpPr txBox="1"/>
          <p:nvPr/>
        </p:nvSpPr>
        <p:spPr>
          <a:xfrm>
            <a:off x="5983241" y="961115"/>
            <a:ext cx="2824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Operation Performed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764705-84D3-0B6C-2847-B153F4C18866}"/>
              </a:ext>
            </a:extLst>
          </p:cNvPr>
          <p:cNvCxnSpPr>
            <a:cxnSpLocks/>
          </p:cNvCxnSpPr>
          <p:nvPr/>
        </p:nvCxnSpPr>
        <p:spPr>
          <a:xfrm>
            <a:off x="5983241" y="1346200"/>
            <a:ext cx="61959" cy="506174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F1E2A3A-2CF9-649F-3C1A-8EF3310CD36A}"/>
              </a:ext>
            </a:extLst>
          </p:cNvPr>
          <p:cNvSpPr txBox="1"/>
          <p:nvPr/>
        </p:nvSpPr>
        <p:spPr>
          <a:xfrm>
            <a:off x="9172482" y="749771"/>
            <a:ext cx="3254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cumin Pro" panose="020B0504020202020204" pitchFamily="34" charset="0"/>
              </a:rPr>
              <a:t>CYCLE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216188-7C2C-B392-D458-01C20B3CBE55}"/>
              </a:ext>
            </a:extLst>
          </p:cNvPr>
          <p:cNvSpPr/>
          <p:nvPr/>
        </p:nvSpPr>
        <p:spPr>
          <a:xfrm>
            <a:off x="7448680" y="1408730"/>
            <a:ext cx="2717800" cy="343867"/>
          </a:xfrm>
          <a:prstGeom prst="rect">
            <a:avLst/>
          </a:prstGeom>
          <a:solidFill>
            <a:srgbClr val="FF99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Point-Angular operation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DEE97E4-9618-5C72-2D30-9CC7DE4C1DB5}"/>
              </a:ext>
            </a:extLst>
          </p:cNvPr>
          <p:cNvSpPr/>
          <p:nvPr/>
        </p:nvSpPr>
        <p:spPr>
          <a:xfrm>
            <a:off x="7446229" y="3679706"/>
            <a:ext cx="2717800" cy="3438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Euclid operation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B558AAB-4812-212E-5C83-864AF7B41BD2}"/>
              </a:ext>
            </a:extLst>
          </p:cNvPr>
          <p:cNvSpPr/>
          <p:nvPr/>
        </p:nvSpPr>
        <p:spPr>
          <a:xfrm>
            <a:off x="7446229" y="5893285"/>
            <a:ext cx="2717800" cy="34386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Ray-Box operation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FDCC95-A62B-9F02-4896-BA56A4B03BB3}"/>
              </a:ext>
            </a:extLst>
          </p:cNvPr>
          <p:cNvSpPr txBox="1"/>
          <p:nvPr/>
        </p:nvSpPr>
        <p:spPr>
          <a:xfrm>
            <a:off x="7361609" y="1752597"/>
            <a:ext cx="45267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// No computation this stage, all Functional units disabled and 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// data is passed unchanged to next stage</a:t>
            </a:r>
          </a:p>
          <a:p>
            <a:r>
              <a:rPr lang="en-US" sz="16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(0 Adds Required)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4E0E6-250D-EDF2-1F41-D6DE85219CCF}"/>
              </a:ext>
            </a:extLst>
          </p:cNvPr>
          <p:cNvSpPr txBox="1"/>
          <p:nvPr/>
        </p:nvSpPr>
        <p:spPr>
          <a:xfrm>
            <a:off x="7395410" y="4043244"/>
            <a:ext cx="4526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// Intermediate results are squared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S0 = Res0 * Res0;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S1 = Res1 * Res1;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…</a:t>
            </a:r>
          </a:p>
          <a:p>
            <a:r>
              <a:rPr lang="en-US" sz="9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S15 = Res15 * Res15;</a:t>
            </a:r>
          </a:p>
          <a:p>
            <a:endParaRPr lang="en-US" sz="900" dirty="0">
              <a:latin typeface="Cascadia Code Light" panose="020B0609020000020004" pitchFamily="49" charset="0"/>
              <a:ea typeface="Verdana" panose="020B0604030504040204" pitchFamily="34" charset="0"/>
              <a:cs typeface="Cascadia Code Light" panose="020B0609020000020004" pitchFamily="49" charset="0"/>
            </a:endParaRPr>
          </a:p>
          <a:p>
            <a:r>
              <a:rPr lang="en-US" sz="1600" dirty="0">
                <a:latin typeface="Cascadia Code Light" panose="020B0609020000020004" pitchFamily="49" charset="0"/>
                <a:ea typeface="Verdana" panose="020B0604030504040204" pitchFamily="34" charset="0"/>
                <a:cs typeface="Cascadia Code Light" panose="020B0609020000020004" pitchFamily="49" charset="0"/>
              </a:rPr>
              <a:t>(16 Multiplies Required)</a:t>
            </a:r>
          </a:p>
        </p:txBody>
      </p:sp>
    </p:spTree>
    <p:extLst>
      <p:ext uri="{BB962C8B-B14F-4D97-AF65-F5344CB8AC3E}">
        <p14:creationId xmlns:p14="http://schemas.microsoft.com/office/powerpoint/2010/main" val="116513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35409-415C-11E6-7D16-DEA1AD38B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D743-54DE-2D9E-7593-514A9B7C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Pipeline : FU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95514-9F29-A912-C14A-4BD0B176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C6FF0C-C165-1999-8821-42FB695F099A}"/>
              </a:ext>
            </a:extLst>
          </p:cNvPr>
          <p:cNvGraphicFramePr>
            <a:graphicFrameLocks noGrp="1"/>
          </p:cNvGraphicFramePr>
          <p:nvPr/>
        </p:nvGraphicFramePr>
        <p:xfrm>
          <a:off x="6439166" y="1348591"/>
          <a:ext cx="548000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6001">
                  <a:extLst>
                    <a:ext uri="{9D8B030D-6E8A-4147-A177-3AD203B41FA5}">
                      <a16:colId xmlns:a16="http://schemas.microsoft.com/office/drawing/2014/main" val="2832093315"/>
                    </a:ext>
                  </a:extLst>
                </a:gridCol>
                <a:gridCol w="1096001">
                  <a:extLst>
                    <a:ext uri="{9D8B030D-6E8A-4147-A177-3AD203B41FA5}">
                      <a16:colId xmlns:a16="http://schemas.microsoft.com/office/drawing/2014/main" val="661074114"/>
                    </a:ext>
                  </a:extLst>
                </a:gridCol>
                <a:gridCol w="1096001">
                  <a:extLst>
                    <a:ext uri="{9D8B030D-6E8A-4147-A177-3AD203B41FA5}">
                      <a16:colId xmlns:a16="http://schemas.microsoft.com/office/drawing/2014/main" val="4098541574"/>
                    </a:ext>
                  </a:extLst>
                </a:gridCol>
                <a:gridCol w="1096001">
                  <a:extLst>
                    <a:ext uri="{9D8B030D-6E8A-4147-A177-3AD203B41FA5}">
                      <a16:colId xmlns:a16="http://schemas.microsoft.com/office/drawing/2014/main" val="4172464022"/>
                    </a:ext>
                  </a:extLst>
                </a:gridCol>
                <a:gridCol w="1096001">
                  <a:extLst>
                    <a:ext uri="{9D8B030D-6E8A-4147-A177-3AD203B41FA5}">
                      <a16:colId xmlns:a16="http://schemas.microsoft.com/office/drawing/2014/main" val="43539288"/>
                    </a:ext>
                  </a:extLst>
                </a:gridCol>
              </a:tblGrid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Ray-Box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Ray-Triangle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Euclidean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531079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13871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Muls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 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Muls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 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Muls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 </a:t>
                      </a:r>
                      <a:r>
                        <a:rPr lang="en-US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Muls</a:t>
                      </a:r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04334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Cmps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 Adds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042982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Cmps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Muls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55709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 Adds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7127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Muls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018596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Adds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836955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Adds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Adds (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accum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601233"/>
                  </a:ext>
                </a:extLst>
              </a:tr>
              <a:tr h="31692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Quadsort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Cmp</a:t>
                      </a:r>
                      <a:endParaRPr lang="en-US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Add (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accum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97897"/>
                  </a:ext>
                </a:extLst>
              </a:tr>
            </a:tbl>
          </a:graphicData>
        </a:graphic>
      </p:graphicFrame>
      <p:pic>
        <p:nvPicPr>
          <p:cNvPr id="102" name="Picture 101">
            <a:extLst>
              <a:ext uri="{FF2B5EF4-FFF2-40B4-BE49-F238E27FC236}">
                <a16:creationId xmlns:a16="http://schemas.microsoft.com/office/drawing/2014/main" id="{A1DA6391-A380-F52E-7376-2319C9B8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95" y="1381192"/>
            <a:ext cx="3157952" cy="40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55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C7102-6280-4C46-DE2C-59A5606A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33FC8-674F-F97A-341D-0FA14270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44A28-EC1F-F9F9-DD5F-F55F476B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9DC00E-F578-5CA0-FE1B-AF3EC0BBADC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Motivation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Introduction to Hierarchical Search Unit (HSU)</a:t>
            </a:r>
          </a:p>
          <a:p>
            <a:pPr>
              <a:defRPr/>
            </a:pPr>
            <a:r>
              <a:rPr lang="en-US" dirty="0">
                <a:solidFill>
                  <a:schemeClr val="accent6"/>
                </a:solidFill>
              </a:rPr>
              <a:t>Background</a:t>
            </a:r>
          </a:p>
          <a:p>
            <a:pPr lvl="1">
              <a:defRPr/>
            </a:pPr>
            <a:r>
              <a:rPr lang="en-US" dirty="0">
                <a:solidFill>
                  <a:schemeClr val="accent6"/>
                </a:solidFill>
              </a:rPr>
              <a:t>Ray Tracing</a:t>
            </a:r>
          </a:p>
          <a:p>
            <a:pPr lvl="1">
              <a:defRPr/>
            </a:pPr>
            <a:r>
              <a:rPr lang="en-US" dirty="0">
                <a:solidFill>
                  <a:schemeClr val="accent6"/>
                </a:solidFill>
              </a:rPr>
              <a:t>Bounding Volume Hierarchies (BVH)</a:t>
            </a:r>
          </a:p>
          <a:p>
            <a:pPr>
              <a:defRPr/>
            </a:pPr>
            <a:r>
              <a:rPr lang="en-US" dirty="0">
                <a:solidFill>
                  <a:schemeClr val="accent6"/>
                </a:solidFill>
              </a:rPr>
              <a:t>Design</a:t>
            </a:r>
          </a:p>
          <a:p>
            <a:pPr lvl="1">
              <a:defRPr/>
            </a:pPr>
            <a:r>
              <a:rPr lang="en-US" dirty="0">
                <a:solidFill>
                  <a:schemeClr val="accent6"/>
                </a:solidFill>
              </a:rPr>
              <a:t>Programming Interface</a:t>
            </a:r>
          </a:p>
          <a:p>
            <a:pPr lvl="1">
              <a:defRPr/>
            </a:pPr>
            <a:r>
              <a:rPr lang="en-US" dirty="0">
                <a:solidFill>
                  <a:schemeClr val="accent6"/>
                </a:solidFill>
              </a:rPr>
              <a:t>Hardware</a:t>
            </a:r>
          </a:p>
          <a:p>
            <a:pPr>
              <a:defRPr/>
            </a:pPr>
            <a:r>
              <a:rPr lang="en-US" b="1" dirty="0"/>
              <a:t>Results</a:t>
            </a:r>
          </a:p>
          <a:p>
            <a:pPr>
              <a:defRPr/>
            </a:pPr>
            <a:r>
              <a:rPr lang="en-US" b="1" dirty="0"/>
              <a:t>Conclusion</a:t>
            </a:r>
          </a:p>
          <a:p>
            <a:pPr lvl="1">
              <a:defRPr/>
            </a:pP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cumin Pro" panose="020B0504020202020204" pitchFamily="34" charset="77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78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601B-5801-940B-CA99-64B247E9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FAC59-A2FD-F12D-6A9C-5BD8837D6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A7788-C766-2BCD-2592-EE4F14ADE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 </a:t>
            </a:r>
          </a:p>
          <a:p>
            <a:pPr lvl="1"/>
            <a:r>
              <a:rPr lang="en-US" dirty="0"/>
              <a:t>GGNN – State of the art GPU Approximate Nearest Neighbors (ANN) implementation with high dimension datasets</a:t>
            </a:r>
          </a:p>
          <a:p>
            <a:pPr lvl="1"/>
            <a:r>
              <a:rPr lang="en-US" dirty="0"/>
              <a:t>FLANN – K-D tree 3-D ANN</a:t>
            </a:r>
          </a:p>
          <a:p>
            <a:pPr lvl="1"/>
            <a:r>
              <a:rPr lang="en-US" dirty="0"/>
              <a:t>BVH-NN – CUDA BVH ANN implementation similar to RTNN</a:t>
            </a:r>
          </a:p>
          <a:p>
            <a:pPr lvl="1"/>
            <a:r>
              <a:rPr lang="en-US" dirty="0"/>
              <a:t>B-Tree index search from </a:t>
            </a:r>
            <a:r>
              <a:rPr lang="en-US" dirty="0" err="1"/>
              <a:t>Rodinia</a:t>
            </a:r>
            <a:endParaRPr lang="en-US" dirty="0"/>
          </a:p>
          <a:p>
            <a:r>
              <a:rPr lang="en-US" dirty="0"/>
              <a:t>Simulation Infrastructure</a:t>
            </a:r>
          </a:p>
          <a:p>
            <a:pPr lvl="1"/>
            <a:r>
              <a:rPr lang="en-US" dirty="0"/>
              <a:t>Accel-Sim + </a:t>
            </a:r>
            <a:r>
              <a:rPr lang="en-US" dirty="0" err="1"/>
              <a:t>GPGPUSim</a:t>
            </a:r>
            <a:r>
              <a:rPr lang="en-US" dirty="0"/>
              <a:t> 4.0 Volta model with RT Unit adapted from Vulkan-Sim to perform per-instruction intersection tests</a:t>
            </a:r>
          </a:p>
          <a:p>
            <a:pPr lvl="1"/>
            <a:r>
              <a:rPr lang="en-US" dirty="0"/>
              <a:t>Trace post processor to replace sequences of SASS instructions with HSU instructions</a:t>
            </a:r>
          </a:p>
          <a:p>
            <a:r>
              <a:rPr lang="en-US" dirty="0"/>
              <a:t>RTL Infrastructure for area and power</a:t>
            </a:r>
          </a:p>
          <a:p>
            <a:pPr lvl="1"/>
            <a:r>
              <a:rPr lang="en-US" dirty="0"/>
              <a:t>Details are in the paper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6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FDEA-284B-0C58-AA8D-871A9ABE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5ACE3-D131-D5F3-F160-E4A92C1B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F88B030-0BA1-A689-94FC-92BD016D22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498999"/>
              </p:ext>
            </p:extLst>
          </p:nvPr>
        </p:nvGraphicFramePr>
        <p:xfrm>
          <a:off x="838202" y="1354914"/>
          <a:ext cx="10515598" cy="289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EC9AA0-85A6-5EBE-3C90-97DA3A32B9B8}"/>
              </a:ext>
            </a:extLst>
          </p:cNvPr>
          <p:cNvSpPr txBox="1"/>
          <p:nvPr/>
        </p:nvSpPr>
        <p:spPr>
          <a:xfrm>
            <a:off x="4559300" y="2171462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</a:t>
            </a:r>
          </a:p>
        </p:txBody>
      </p:sp>
    </p:spTree>
    <p:extLst>
      <p:ext uri="{BB962C8B-B14F-4D97-AF65-F5344CB8AC3E}">
        <p14:creationId xmlns:p14="http://schemas.microsoft.com/office/powerpoint/2010/main" val="369730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EDBC8-6CED-F6C2-7F48-E1E0C3E6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D7F5-C734-3666-FE21-380250A8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E0C0E5-0AEB-B2EA-BDD9-1E7AF060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9621AFF-E024-2754-0332-17D307116B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846428"/>
              </p:ext>
            </p:extLst>
          </p:nvPr>
        </p:nvGraphicFramePr>
        <p:xfrm>
          <a:off x="838202" y="1354914"/>
          <a:ext cx="10515598" cy="289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8F7155-4F89-C5A4-3669-AE20CD68CA9F}"/>
              </a:ext>
            </a:extLst>
          </p:cNvPr>
          <p:cNvSpPr txBox="1"/>
          <p:nvPr/>
        </p:nvSpPr>
        <p:spPr>
          <a:xfrm>
            <a:off x="4559300" y="2171462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9A4EE-D401-DA43-FBA1-224E1DE64230}"/>
              </a:ext>
            </a:extLst>
          </p:cNvPr>
          <p:cNvSpPr txBox="1"/>
          <p:nvPr/>
        </p:nvSpPr>
        <p:spPr>
          <a:xfrm>
            <a:off x="6997700" y="1908334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1.34</a:t>
            </a:r>
          </a:p>
        </p:txBody>
      </p:sp>
    </p:spTree>
    <p:extLst>
      <p:ext uri="{BB962C8B-B14F-4D97-AF65-F5344CB8AC3E}">
        <p14:creationId xmlns:p14="http://schemas.microsoft.com/office/powerpoint/2010/main" val="3615199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836F0-A98D-75B1-5417-9A4D9DF1D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EB61-9F91-8B3D-D03F-A3E27457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084A1-896C-8707-0589-46B08E52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539A834-F053-70CD-FA48-CCD8D7076C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17311"/>
              </p:ext>
            </p:extLst>
          </p:nvPr>
        </p:nvGraphicFramePr>
        <p:xfrm>
          <a:off x="838202" y="1354914"/>
          <a:ext cx="10515598" cy="289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C82776C-3A60-BAD7-F919-02F9A13A1564}"/>
              </a:ext>
            </a:extLst>
          </p:cNvPr>
          <p:cNvSpPr txBox="1"/>
          <p:nvPr/>
        </p:nvSpPr>
        <p:spPr>
          <a:xfrm>
            <a:off x="4559300" y="2171462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4923B-B6FF-9C27-D31E-4F3E68118D7C}"/>
              </a:ext>
            </a:extLst>
          </p:cNvPr>
          <p:cNvSpPr txBox="1"/>
          <p:nvPr/>
        </p:nvSpPr>
        <p:spPr>
          <a:xfrm>
            <a:off x="9436100" y="2371884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97774-2772-EFB7-A07B-F6C88168E627}"/>
              </a:ext>
            </a:extLst>
          </p:cNvPr>
          <p:cNvSpPr txBox="1"/>
          <p:nvPr/>
        </p:nvSpPr>
        <p:spPr>
          <a:xfrm>
            <a:off x="6997700" y="1908334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1.34</a:t>
            </a:r>
          </a:p>
        </p:txBody>
      </p:sp>
    </p:spTree>
    <p:extLst>
      <p:ext uri="{BB962C8B-B14F-4D97-AF65-F5344CB8AC3E}">
        <p14:creationId xmlns:p14="http://schemas.microsoft.com/office/powerpoint/2010/main" val="3448898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A4C3B-24C6-F948-FF02-FD3B2C871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659D0-0A6A-9BE8-FB91-6A9EEAB1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CF24D1-FFCF-8DA1-7532-BA2A1DCAF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EAC34B-43E5-A428-1412-195280C4A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862355"/>
              </p:ext>
            </p:extLst>
          </p:nvPr>
        </p:nvGraphicFramePr>
        <p:xfrm>
          <a:off x="838202" y="1354914"/>
          <a:ext cx="10515598" cy="289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D1ECF5C-51BC-AAFB-3887-36D55F3E63A0}"/>
              </a:ext>
            </a:extLst>
          </p:cNvPr>
          <p:cNvSpPr txBox="1"/>
          <p:nvPr/>
        </p:nvSpPr>
        <p:spPr>
          <a:xfrm>
            <a:off x="4559300" y="2171462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934CC-6B52-7925-4182-D1412AC86C66}"/>
              </a:ext>
            </a:extLst>
          </p:cNvPr>
          <p:cNvSpPr txBox="1"/>
          <p:nvPr/>
        </p:nvSpPr>
        <p:spPr>
          <a:xfrm>
            <a:off x="9436100" y="2371884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8B334-F493-A989-5936-405B340FCD9B}"/>
              </a:ext>
            </a:extLst>
          </p:cNvPr>
          <p:cNvSpPr txBox="1"/>
          <p:nvPr/>
        </p:nvSpPr>
        <p:spPr>
          <a:xfrm>
            <a:off x="6997700" y="1908334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2BEE5-976A-D7F1-4A75-9B47C213B512}"/>
              </a:ext>
            </a:extLst>
          </p:cNvPr>
          <p:cNvSpPr txBox="1"/>
          <p:nvPr/>
        </p:nvSpPr>
        <p:spPr>
          <a:xfrm>
            <a:off x="10788650" y="2493015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1.135</a:t>
            </a:r>
          </a:p>
        </p:txBody>
      </p:sp>
    </p:spTree>
    <p:extLst>
      <p:ext uri="{BB962C8B-B14F-4D97-AF65-F5344CB8AC3E}">
        <p14:creationId xmlns:p14="http://schemas.microsoft.com/office/powerpoint/2010/main" val="156769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FA91F3-9E0B-BA56-8B16-1B5DE58942E6}"/>
              </a:ext>
            </a:extLst>
          </p:cNvPr>
          <p:cNvSpPr/>
          <p:nvPr/>
        </p:nvSpPr>
        <p:spPr>
          <a:xfrm>
            <a:off x="0" y="1184565"/>
            <a:ext cx="12192000" cy="104335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Hierarchical Search Applications on GPUs are limited by </a:t>
            </a:r>
            <a:r>
              <a:rPr lang="en-US" sz="2400" dirty="0">
                <a:solidFill>
                  <a:srgbClr val="FF0000"/>
                </a:solidFill>
                <a:latin typeface="Acumin Pro" panose="020B0504020202020204" pitchFamily="34" charset="0"/>
              </a:rPr>
              <a:t>extensive branching</a:t>
            </a:r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Acumin Pro" panose="020B0504020202020204" pitchFamily="34" charset="0"/>
              </a:rPr>
              <a:t>expensive computation </a:t>
            </a:r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at each node during traversal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669A1-A30B-55AE-4D24-710A27B0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4DDAB9-F42B-4836-23A0-25025521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5F74C7-E72A-2873-7683-AD45188FC50E}"/>
              </a:ext>
            </a:extLst>
          </p:cNvPr>
          <p:cNvGrpSpPr/>
          <p:nvPr/>
        </p:nvGrpSpPr>
        <p:grpSpPr>
          <a:xfrm>
            <a:off x="1993903" y="3182848"/>
            <a:ext cx="2384323" cy="2657454"/>
            <a:chOff x="3733800" y="2429068"/>
            <a:chExt cx="4305300" cy="28287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C9711C-E6C8-664C-12FA-FA47C56AA841}"/>
                </a:ext>
              </a:extLst>
            </p:cNvPr>
            <p:cNvGrpSpPr/>
            <p:nvPr/>
          </p:nvGrpSpPr>
          <p:grpSpPr>
            <a:xfrm>
              <a:off x="3733800" y="2897980"/>
              <a:ext cx="990600" cy="1445420"/>
              <a:chOff x="3733800" y="2897980"/>
              <a:chExt cx="990600" cy="144542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E0DA73C-6745-F89C-78C7-88E7863C7620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304179CD-901B-7551-133D-3CDC7B3FB779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ADA3B084-E24A-469E-FB14-DF347AFE3DB2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8847E7B1-8B00-86E8-727F-2ECB3B749CA1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AA85D8F8-28A8-B6DA-228B-44813697E5DD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822494-A781-4652-2D7C-B37D89FAEFFA}"/>
                </a:ext>
              </a:extLst>
            </p:cNvPr>
            <p:cNvGrpSpPr/>
            <p:nvPr/>
          </p:nvGrpSpPr>
          <p:grpSpPr>
            <a:xfrm>
              <a:off x="4838700" y="2897980"/>
              <a:ext cx="990600" cy="1445420"/>
              <a:chOff x="4838700" y="2897980"/>
              <a:chExt cx="990600" cy="144542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8A041BE-A4FF-38CD-4D34-8E9FE69A17BA}"/>
                  </a:ext>
                </a:extLst>
              </p:cNvPr>
              <p:cNvSpPr/>
              <p:nvPr/>
            </p:nvSpPr>
            <p:spPr>
              <a:xfrm>
                <a:off x="48387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83C0E442-BED1-86E6-22CF-A59D6D47E569}"/>
                  </a:ext>
                </a:extLst>
              </p:cNvPr>
              <p:cNvSpPr/>
              <p:nvPr/>
            </p:nvSpPr>
            <p:spPr>
              <a:xfrm>
                <a:off x="49530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31AD1AF1-5E87-B371-2E5B-664F17752BBF}"/>
                  </a:ext>
                </a:extLst>
              </p:cNvPr>
              <p:cNvSpPr/>
              <p:nvPr/>
            </p:nvSpPr>
            <p:spPr>
              <a:xfrm>
                <a:off x="4953000" y="3289749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cumin Pro" panose="020B0504020202020204" pitchFamily="34" charset="0"/>
                </a:endParaRPr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DD254DF8-12A9-B8E6-BE3C-ACF5C31DA5A5}"/>
                  </a:ext>
                </a:extLst>
              </p:cNvPr>
              <p:cNvSpPr/>
              <p:nvPr/>
            </p:nvSpPr>
            <p:spPr>
              <a:xfrm>
                <a:off x="4953000" y="3648970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0BFEBD1D-3D69-B818-49BD-42CEA2DC2D57}"/>
                  </a:ext>
                </a:extLst>
              </p:cNvPr>
              <p:cNvSpPr/>
              <p:nvPr/>
            </p:nvSpPr>
            <p:spPr>
              <a:xfrm>
                <a:off x="49530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6C1C18-E353-1BBF-BA2C-F1190A9CEDCF}"/>
                </a:ext>
              </a:extLst>
            </p:cNvPr>
            <p:cNvGrpSpPr/>
            <p:nvPr/>
          </p:nvGrpSpPr>
          <p:grpSpPr>
            <a:xfrm>
              <a:off x="5943600" y="2897980"/>
              <a:ext cx="990600" cy="1445420"/>
              <a:chOff x="5943600" y="2871839"/>
              <a:chExt cx="990600" cy="144542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5BC47C4-1679-39B7-C69C-072B7A1FF695}"/>
                  </a:ext>
                </a:extLst>
              </p:cNvPr>
              <p:cNvSpPr/>
              <p:nvPr/>
            </p:nvSpPr>
            <p:spPr>
              <a:xfrm>
                <a:off x="5943600" y="2871839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5B7187D5-FB00-3F3A-64BF-E384139D0227}"/>
                  </a:ext>
                </a:extLst>
              </p:cNvPr>
              <p:cNvSpPr/>
              <p:nvPr/>
            </p:nvSpPr>
            <p:spPr>
              <a:xfrm>
                <a:off x="6057900" y="2904388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8B1E9263-54FF-AF98-D969-86D341746F78}"/>
                  </a:ext>
                </a:extLst>
              </p:cNvPr>
              <p:cNvSpPr/>
              <p:nvPr/>
            </p:nvSpPr>
            <p:spPr>
              <a:xfrm>
                <a:off x="6057900" y="3263608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5CB1A4BB-2A0B-7F9C-F1F3-F9DC8148AD76}"/>
                  </a:ext>
                </a:extLst>
              </p:cNvPr>
              <p:cNvSpPr/>
              <p:nvPr/>
            </p:nvSpPr>
            <p:spPr>
              <a:xfrm>
                <a:off x="6057900" y="36228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5" name="Arrow: Right 24">
                <a:extLst>
                  <a:ext uri="{FF2B5EF4-FFF2-40B4-BE49-F238E27FC236}">
                    <a16:creationId xmlns:a16="http://schemas.microsoft.com/office/drawing/2014/main" id="{3F5A4266-B8C1-E5F1-FA22-120E66007813}"/>
                  </a:ext>
                </a:extLst>
              </p:cNvPr>
              <p:cNvSpPr/>
              <p:nvPr/>
            </p:nvSpPr>
            <p:spPr>
              <a:xfrm>
                <a:off x="6057900" y="3962575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70224A-3CDD-5A09-788F-970196A42125}"/>
                </a:ext>
              </a:extLst>
            </p:cNvPr>
            <p:cNvGrpSpPr/>
            <p:nvPr/>
          </p:nvGrpSpPr>
          <p:grpSpPr>
            <a:xfrm>
              <a:off x="7048500" y="2897980"/>
              <a:ext cx="990600" cy="1445420"/>
              <a:chOff x="3733800" y="2897980"/>
              <a:chExt cx="990600" cy="144542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CA2FD56-678A-B347-FA28-49CDA80DC6D2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D1C78561-6A60-0E4D-B04C-2B38918C6DE7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96B6A3A7-A712-1113-9E46-45DAEC0FA7B4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D3B31E0-FB2F-6E80-1C3D-27431CC27A9A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3EA7D446-11DC-D61D-7D7F-E8D9AB4D91C9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cumin Pro" panose="020B0504020202020204" pitchFamily="34" charset="0"/>
                </a:endParaRPr>
              </a:p>
            </p:txBody>
          </p: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AB0886-227C-F638-78DE-AE992C89BA23}"/>
                </a:ext>
              </a:extLst>
            </p:cNvPr>
            <p:cNvSpPr/>
            <p:nvPr/>
          </p:nvSpPr>
          <p:spPr>
            <a:xfrm>
              <a:off x="3733800" y="4572000"/>
              <a:ext cx="4305300" cy="6858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cumin Pro" panose="020B0504020202020204" pitchFamily="34" charset="0"/>
                </a:rPr>
                <a:t>Time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B3079-9054-D2B9-1252-1C19DCE6AE91}"/>
                </a:ext>
              </a:extLst>
            </p:cNvPr>
            <p:cNvSpPr txBox="1"/>
            <p:nvPr/>
          </p:nvSpPr>
          <p:spPr>
            <a:xfrm>
              <a:off x="3829049" y="2433670"/>
              <a:ext cx="800099" cy="5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cumin Pro" panose="020B0504020202020204" pitchFamily="34" charset="0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A18754-C661-38DD-7508-3460B8227633}"/>
                </a:ext>
              </a:extLst>
            </p:cNvPr>
            <p:cNvSpPr txBox="1"/>
            <p:nvPr/>
          </p:nvSpPr>
          <p:spPr>
            <a:xfrm>
              <a:off x="4933950" y="2429069"/>
              <a:ext cx="800099" cy="5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cumin Pro" panose="020B0504020202020204" pitchFamily="34" charset="0"/>
                  <a:cs typeface="Courier New" panose="02070309020205020404" pitchFamily="49" charset="0"/>
                </a:rPr>
                <a:t>B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cumin Pro" panose="020B0504020202020204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A696E-31FE-5F62-EB3E-4B4F23F1F675}"/>
                </a:ext>
              </a:extLst>
            </p:cNvPr>
            <p:cNvSpPr txBox="1"/>
            <p:nvPr/>
          </p:nvSpPr>
          <p:spPr>
            <a:xfrm>
              <a:off x="6038850" y="2436804"/>
              <a:ext cx="800099" cy="5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cumin Pro" panose="020B0504020202020204" pitchFamily="34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F5C587-7317-FC2B-C02B-1FAC6D3CFBB8}"/>
                </a:ext>
              </a:extLst>
            </p:cNvPr>
            <p:cNvSpPr txBox="1"/>
            <p:nvPr/>
          </p:nvSpPr>
          <p:spPr>
            <a:xfrm>
              <a:off x="7147561" y="2429068"/>
              <a:ext cx="800099" cy="57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cumin Pro" panose="020B0504020202020204" pitchFamily="34" charset="0"/>
                  <a:cs typeface="Courier New" panose="02070309020205020404" pitchFamily="49" charset="0"/>
                </a:rPr>
                <a:t>D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EB1C881-7DE0-B1BD-A040-6F490D704060}"/>
              </a:ext>
            </a:extLst>
          </p:cNvPr>
          <p:cNvSpPr/>
          <p:nvPr/>
        </p:nvSpPr>
        <p:spPr>
          <a:xfrm>
            <a:off x="1993903" y="2279045"/>
            <a:ext cx="2384323" cy="85267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cumin Pro" panose="020B0504020202020204" pitchFamily="34" charset="0"/>
              </a:rPr>
              <a:t>Poor SIMT efficiency and memory utilization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5070B59-86BE-8E3B-D2B5-1D81E01263CB}"/>
              </a:ext>
            </a:extLst>
          </p:cNvPr>
          <p:cNvSpPr/>
          <p:nvPr/>
        </p:nvSpPr>
        <p:spPr>
          <a:xfrm>
            <a:off x="7813776" y="2279045"/>
            <a:ext cx="2384323" cy="52356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cumin Pro" panose="020B0504020202020204" pitchFamily="34" charset="0"/>
              </a:rPr>
              <a:t>Expensive traversal Operations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94D9E4-6CF3-2BF7-920D-72BC62EAF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635" y="4589669"/>
            <a:ext cx="3328599" cy="783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F8FD66E-F888-BBA8-FDC1-0FCD1D1BA8EA}"/>
              </a:ext>
            </a:extLst>
          </p:cNvPr>
          <p:cNvSpPr txBox="1"/>
          <p:nvPr/>
        </p:nvSpPr>
        <p:spPr>
          <a:xfrm>
            <a:off x="7341635" y="6168734"/>
            <a:ext cx="51609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AABB image source: [Schneider et al.] in </a:t>
            </a:r>
            <a:r>
              <a:rPr lang="en-US" sz="700" i="1" dirty="0"/>
              <a:t>Geometric Tools for Computer Graphics, </a:t>
            </a:r>
            <a:r>
              <a:rPr lang="en-US" sz="700" dirty="0"/>
              <a:t>2003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420E896-F27D-7866-DB2F-6344503C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776" y="5349351"/>
            <a:ext cx="2384322" cy="74597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D238624-A880-7ECC-861D-A06A983A9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794" y="3060157"/>
            <a:ext cx="2504303" cy="13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3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5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4363-BA2C-4EE6-4849-2BAAD0F9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Work: </a:t>
            </a:r>
            <a:r>
              <a:rPr lang="en-US" dirty="0" err="1"/>
              <a:t>RTIndex</a:t>
            </a:r>
            <a:r>
              <a:rPr lang="en-US" dirty="0"/>
              <a:t> [J. </a:t>
            </a:r>
            <a:r>
              <a:rPr lang="en-US" dirty="0" err="1"/>
              <a:t>Henneberg</a:t>
            </a:r>
            <a:r>
              <a:rPr lang="en-US" dirty="0"/>
              <a:t> et al, VLDB ‘23]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ADF77-070E-3CDF-6FB6-C8BEF30C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F2DF9-7D24-33DE-16D3-48BB5BD3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517"/>
          <a:stretch/>
        </p:blipFill>
        <p:spPr>
          <a:xfrm>
            <a:off x="0" y="1381836"/>
            <a:ext cx="12192000" cy="28448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524FD9-1F45-3067-2BEB-B7816393D62F}"/>
              </a:ext>
            </a:extLst>
          </p:cNvPr>
          <p:cNvSpPr/>
          <p:nvPr/>
        </p:nvSpPr>
        <p:spPr>
          <a:xfrm>
            <a:off x="0" y="4335547"/>
            <a:ext cx="12192000" cy="104335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HSU provides </a:t>
            </a:r>
            <a:r>
              <a:rPr lang="en-US" sz="2400" dirty="0">
                <a:solidFill>
                  <a:srgbClr val="FF0000"/>
                </a:solidFill>
                <a:latin typeface="Acumin Pro" panose="020B0504020202020204" pitchFamily="34" charset="0"/>
              </a:rPr>
              <a:t>36.6% speedup </a:t>
            </a:r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over </a:t>
            </a:r>
            <a:r>
              <a:rPr lang="en-US" sz="2400" dirty="0" err="1">
                <a:solidFill>
                  <a:schemeClr val="tx1"/>
                </a:solidFill>
                <a:latin typeface="Acumin Pro" panose="020B0504020202020204" pitchFamily="34" charset="0"/>
              </a:rPr>
              <a:t>RTIndex</a:t>
            </a:r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 RT-Unit baseline, and uses </a:t>
            </a:r>
            <a:r>
              <a:rPr lang="en-US" sz="2400" dirty="0">
                <a:solidFill>
                  <a:srgbClr val="FF0000"/>
                </a:solidFill>
                <a:latin typeface="Acumin Pro" panose="020B0504020202020204" pitchFamily="34" charset="0"/>
              </a:rPr>
              <a:t>1/9 the memory </a:t>
            </a:r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for the key-store</a:t>
            </a:r>
            <a:endParaRPr lang="en-US" sz="2400" dirty="0">
              <a:solidFill>
                <a:srgbClr val="FF0000"/>
              </a:solidFill>
              <a:latin typeface="Acumin Pro" panose="020B0504020202020204" pitchFamily="34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56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4D15-1BCC-38F5-5AFA-59E494BB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002319-1175-8795-67A7-AB0AD45E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B2D5B-3DB6-5899-BC07-936E6BDE2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Expand the RT Unit to accelerate a broader class of GPU search applications</a:t>
            </a:r>
          </a:p>
          <a:p>
            <a:pPr lvl="1"/>
            <a:r>
              <a:rPr lang="en-US" dirty="0"/>
              <a:t>Develop a simple HSU programming interface to allow workload-tailored data structures</a:t>
            </a:r>
          </a:p>
          <a:p>
            <a:pPr lvl="1"/>
            <a:endParaRPr lang="en-US" dirty="0"/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Reuses functional units and structure of the RT unit while providing additional utility for key GPU search workloads</a:t>
            </a:r>
          </a:p>
          <a:p>
            <a:pPr lvl="1"/>
            <a:r>
              <a:rPr lang="en-US" dirty="0"/>
              <a:t>Programming interface provides support for common GPU data structures with the flexibility to adapt to emerging workloads</a:t>
            </a:r>
          </a:p>
          <a:p>
            <a:pPr lvl="1"/>
            <a:endParaRPr lang="en-US" dirty="0"/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Improves state of the art GPU Approximate Nearest Neighbors </a:t>
            </a:r>
            <a:r>
              <a:rPr lang="en-US" b="1" dirty="0"/>
              <a:t>24.8% </a:t>
            </a:r>
            <a:r>
              <a:rPr lang="en-US" dirty="0"/>
              <a:t>on average</a:t>
            </a:r>
          </a:p>
          <a:p>
            <a:pPr lvl="1"/>
            <a:r>
              <a:rPr lang="en-US" dirty="0"/>
              <a:t>Maintains equivalent baseline performance for existing raytracing applications</a:t>
            </a:r>
          </a:p>
          <a:p>
            <a:pPr lvl="1"/>
            <a:r>
              <a:rPr lang="en-US" dirty="0"/>
              <a:t>Improves key search by </a:t>
            </a:r>
            <a:r>
              <a:rPr lang="en-US" b="1" dirty="0"/>
              <a:t>36.6% </a:t>
            </a:r>
            <a:r>
              <a:rPr lang="en-US" dirty="0"/>
              <a:t>over an algorithm using only software to execute on the RT Unit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21C74-1565-D06E-DC10-173D3BF3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EACCBB-6946-A23A-0787-082EF23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08D49-B3A8-ACDF-8D4D-D35530C47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4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104-9BB5-38F0-1CDF-03A94549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 of non-RT V100 GPU applications that can be accelerated with HSU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0784B-1C63-A7FE-C3B5-66ACDB6C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8F07-6B34-DEAB-301C-875B90B1D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142" y="1406525"/>
            <a:ext cx="6433716" cy="4351338"/>
          </a:xfrm>
        </p:spPr>
      </p:pic>
    </p:spTree>
    <p:extLst>
      <p:ext uri="{BB962C8B-B14F-4D97-AF65-F5344CB8AC3E}">
        <p14:creationId xmlns:p14="http://schemas.microsoft.com/office/powerpoint/2010/main" val="2607165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4127-8255-B9B4-FD8B-EE852929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Roofline Analysis of HSU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A3086-44D4-F61A-9681-99C8E8CB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6C454A-D522-464C-8E51-89882437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368" y="1406525"/>
            <a:ext cx="6997264" cy="4351338"/>
          </a:xfrm>
        </p:spPr>
      </p:pic>
    </p:spTree>
    <p:extLst>
      <p:ext uri="{BB962C8B-B14F-4D97-AF65-F5344CB8AC3E}">
        <p14:creationId xmlns:p14="http://schemas.microsoft.com/office/powerpoint/2010/main" val="380725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D27C-105A-1AD6-E1DA-CFAC689A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Datapath Normalized Area and Dynamic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2680D-5142-DDAE-6C69-C60B68FA3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75A4965-2F9E-7F56-4393-637EC330B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607252"/>
              </p:ext>
            </p:extLst>
          </p:nvPr>
        </p:nvGraphicFramePr>
        <p:xfrm>
          <a:off x="838200" y="1406525"/>
          <a:ext cx="52578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FE45D8-55B0-E11D-1F4E-240FBD725C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130976"/>
              </p:ext>
            </p:extLst>
          </p:nvPr>
        </p:nvGraphicFramePr>
        <p:xfrm>
          <a:off x="6423273" y="1406524"/>
          <a:ext cx="4930527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11311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0C79-C87E-7223-6BB6-604AFE7F2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Speedup of HSU at Different Datapath Widths (Euclidean)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31395-BD02-F095-7074-2761B5DF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BBD31C7-8AFC-0D5A-8669-4C5EE78BD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207213"/>
              </p:ext>
            </p:extLst>
          </p:nvPr>
        </p:nvGraphicFramePr>
        <p:xfrm>
          <a:off x="838200" y="14065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854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3985-7E53-95BA-2000-753CBD66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HSU L1D Cache Accesses normalized to non-RT Baseline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DCD27-8417-71BD-2D86-50D793C2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E50E7C-F433-F75B-6CF8-F492CECC3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030565"/>
              </p:ext>
            </p:extLst>
          </p:nvPr>
        </p:nvGraphicFramePr>
        <p:xfrm>
          <a:off x="838200" y="14065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4807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1715-A297-6621-14B1-F58635F4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 of HSU at different Warp Buffer sizes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73406-A82D-17A7-E9AB-93DEFD39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B35912A-0CC4-37FE-B038-61F1A8DF1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46698"/>
              </p:ext>
            </p:extLst>
          </p:nvPr>
        </p:nvGraphicFramePr>
        <p:xfrm>
          <a:off x="838201" y="4129701"/>
          <a:ext cx="10515599" cy="1256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33EC6C9-E871-C7C3-4EEB-BB0870A23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7383109"/>
              </p:ext>
            </p:extLst>
          </p:nvPr>
        </p:nvGraphicFramePr>
        <p:xfrm>
          <a:off x="838201" y="1602730"/>
          <a:ext cx="10297008" cy="1098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E64AB56-8551-1B15-CD5D-7BB1E78429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97624"/>
              </p:ext>
            </p:extLst>
          </p:nvPr>
        </p:nvGraphicFramePr>
        <p:xfrm>
          <a:off x="838202" y="2926080"/>
          <a:ext cx="10297007" cy="100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2629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A066-E1BE-5D17-30CB-E7CB06B2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HSU L1D Cache Miss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40938-81C5-2B00-E3BE-1C053E80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92724A-3C64-A93D-3133-74A71407AC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08237"/>
              </p:ext>
            </p:extLst>
          </p:nvPr>
        </p:nvGraphicFramePr>
        <p:xfrm>
          <a:off x="838200" y="14065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43435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1F76-EEAC-5D16-7804-BF074669A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Insight: RT Unit already addresses these issues!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35C48-A9DE-BE2C-5110-C03CFAB0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2194F-62C1-D06F-0BB0-231956D9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89311"/>
            <a:ext cx="6096000" cy="146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F413A4-1B70-86A3-0EEC-F6416433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59" y="3625625"/>
            <a:ext cx="1637083" cy="2362733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9F163B8-1E90-0C23-B246-F717256AD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80" y="2173844"/>
            <a:ext cx="2263620" cy="893557"/>
          </a:xfrm>
          <a:prstGeom prst="rect">
            <a:avLst/>
          </a:prstGeom>
        </p:spPr>
      </p:pic>
      <p:pic>
        <p:nvPicPr>
          <p:cNvPr id="17" name="Picture 16" descr="A person standing in front of a green background&#10;&#10;Description automatically generated">
            <a:extLst>
              <a:ext uri="{FF2B5EF4-FFF2-40B4-BE49-F238E27FC236}">
                <a16:creationId xmlns:a16="http://schemas.microsoft.com/office/drawing/2014/main" id="{C2D4A44B-7FCE-06BA-0C9A-875C718A08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80" y="4060489"/>
            <a:ext cx="2804124" cy="14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0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8E43-297E-7A40-832F-F79BB4A0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Row Locality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BF6F2-07B4-0865-E70A-072E3C72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E4133D-E615-482C-3689-4E0DBD79D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50435"/>
              </p:ext>
            </p:extLst>
          </p:nvPr>
        </p:nvGraphicFramePr>
        <p:xfrm>
          <a:off x="838200" y="14065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910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4036-1224-95B2-705F-E34DC3DA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benefit does RT Unit Provide?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3583B-9B50-7B95-EB14-DF22362A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5D8FC-1AE7-8A3D-BA6C-B8A6F2C8E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5050"/>
            <a:ext cx="5257800" cy="34535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Loads data from memory and performs several operations a single CISC-like instruction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Fixed function logic to compute intersection operations without writing back intermediate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Improves throughput in highly thread-divergent workloads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A29E42-58B8-E44F-55D6-FC7914DCFB1E}"/>
              </a:ext>
            </a:extLst>
          </p:cNvPr>
          <p:cNvSpPr/>
          <p:nvPr/>
        </p:nvSpPr>
        <p:spPr>
          <a:xfrm>
            <a:off x="838200" y="1631950"/>
            <a:ext cx="5257800" cy="5867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Ray-Tracing (RT) Unit Advantages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79B446-0DAD-545E-C2F7-4188C1840397}"/>
              </a:ext>
            </a:extLst>
          </p:cNvPr>
          <p:cNvSpPr/>
          <p:nvPr/>
        </p:nvSpPr>
        <p:spPr>
          <a:xfrm>
            <a:off x="6096000" y="1631950"/>
            <a:ext cx="5257800" cy="5867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cumin Pro" panose="020B0504020202020204" pitchFamily="34" charset="0"/>
              </a:rPr>
              <a:t>RT Unit Limitations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2165C4F-0DE4-83C5-2D32-2CDA3AD890E6}"/>
              </a:ext>
            </a:extLst>
          </p:cNvPr>
          <p:cNvSpPr txBox="1">
            <a:spLocks/>
          </p:cNvSpPr>
          <p:nvPr/>
        </p:nvSpPr>
        <p:spPr>
          <a:xfrm>
            <a:off x="6096000" y="2305050"/>
            <a:ext cx="5257800" cy="345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Accessible only through rigid graphics APIs like </a:t>
            </a:r>
            <a:r>
              <a:rPr lang="en-US" dirty="0" err="1"/>
              <a:t>Optix</a:t>
            </a:r>
            <a:r>
              <a:rPr lang="en-US" dirty="0"/>
              <a:t>, Vulkan, or DirectX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Underlying data structure is hidden from programmer and hardware is not compatible with non-BVH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Limited to a strict subset of data types and 3-dimensions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08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9A47-B11A-6E9C-4390-92DD631F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Hierarchical Search Unit (HSU)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5DD8CD-A870-1EF5-4F5E-A56FE865D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4FB59-E49D-C7D9-671B-2F4AB88A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232" y="1407272"/>
            <a:ext cx="7455568" cy="4351338"/>
          </a:xfrm>
        </p:spPr>
        <p:txBody>
          <a:bodyPr/>
          <a:lstStyle/>
          <a:p>
            <a:r>
              <a:rPr lang="en-US" dirty="0"/>
              <a:t>Flexible programming interface for hardware accelerated GPU search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New instructions to support a small set of common search operations</a:t>
            </a:r>
          </a:p>
          <a:p>
            <a:pPr marL="0" indent="0"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Graphic 5" descr="Programmer male with solid fill">
            <a:extLst>
              <a:ext uri="{FF2B5EF4-FFF2-40B4-BE49-F238E27FC236}">
                <a16:creationId xmlns:a16="http://schemas.microsoft.com/office/drawing/2014/main" id="{406E5321-62F0-7917-3DEE-78BFB25BD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3890" y="1488055"/>
            <a:ext cx="1212176" cy="12121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629E86-0D2C-CAC9-7A91-1C58DAA0640E}"/>
              </a:ext>
            </a:extLst>
          </p:cNvPr>
          <p:cNvGrpSpPr/>
          <p:nvPr/>
        </p:nvGrpSpPr>
        <p:grpSpPr>
          <a:xfrm>
            <a:off x="1410559" y="3182640"/>
            <a:ext cx="1464987" cy="1464987"/>
            <a:chOff x="1752600" y="2818254"/>
            <a:chExt cx="1464987" cy="1464987"/>
          </a:xfrm>
        </p:grpSpPr>
        <p:pic>
          <p:nvPicPr>
            <p:cNvPr id="8" name="Graphic 7" descr="Recycle with solid fill">
              <a:extLst>
                <a:ext uri="{FF2B5EF4-FFF2-40B4-BE49-F238E27FC236}">
                  <a16:creationId xmlns:a16="http://schemas.microsoft.com/office/drawing/2014/main" id="{88F0DDF8-4677-B80F-8696-FE4CCBDED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5583" y="3300090"/>
              <a:ext cx="500742" cy="500742"/>
            </a:xfrm>
            <a:prstGeom prst="rect">
              <a:avLst/>
            </a:prstGeom>
          </p:spPr>
        </p:pic>
        <p:pic>
          <p:nvPicPr>
            <p:cNvPr id="10" name="Graphic 9" descr="Processor outline">
              <a:extLst>
                <a:ext uri="{FF2B5EF4-FFF2-40B4-BE49-F238E27FC236}">
                  <a16:creationId xmlns:a16="http://schemas.microsoft.com/office/drawing/2014/main" id="{B27F7362-871B-CF54-F11C-85D9D038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52600" y="2818254"/>
              <a:ext cx="1464987" cy="1464987"/>
            </a:xfrm>
            <a:prstGeom prst="rect">
              <a:avLst/>
            </a:prstGeom>
          </p:spPr>
        </p:pic>
      </p:grp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16BD91C2-A120-6E0A-8D22-074F600DF579}"/>
              </a:ext>
            </a:extLst>
          </p:cNvPr>
          <p:cNvSpPr txBox="1">
            <a:spLocks/>
          </p:cNvSpPr>
          <p:nvPr/>
        </p:nvSpPr>
        <p:spPr>
          <a:xfrm>
            <a:off x="3898232" y="3429000"/>
            <a:ext cx="7455568" cy="295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Maximize reuse of existing RT unit functional units while extending the hardware to perform high-dimension distance calculations and key comparisons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1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EAE1-BD84-4547-89FD-F10407FAF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42DA1-50D6-E9B9-70FC-FBA345620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79A2E-8C8A-550E-368B-7DC3EAA6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509FF9-DD32-F9C2-AA55-062894E69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Motivation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cumin Pro" panose="020B0504020202020204" pitchFamily="34" charset="77"/>
                <a:ea typeface="+mn-ea"/>
                <a:cs typeface="+mn-cs"/>
              </a:rPr>
              <a:t>Introduction to Hierarchical Search Unit (HSU)</a:t>
            </a:r>
          </a:p>
          <a:p>
            <a:pPr>
              <a:defRPr/>
            </a:pPr>
            <a:r>
              <a:rPr lang="en-US" b="1" dirty="0">
                <a:solidFill>
                  <a:srgbClr val="000000"/>
                </a:solidFill>
              </a:rPr>
              <a:t>Background</a:t>
            </a:r>
          </a:p>
          <a:p>
            <a:pPr lvl="1">
              <a:defRPr/>
            </a:pPr>
            <a:r>
              <a:rPr lang="en-US" b="1" dirty="0">
                <a:solidFill>
                  <a:srgbClr val="000000"/>
                </a:solidFill>
              </a:rPr>
              <a:t>Ray Tracing</a:t>
            </a:r>
          </a:p>
          <a:p>
            <a:pPr lvl="1">
              <a:defRPr/>
            </a:pPr>
            <a:r>
              <a:rPr lang="en-US" b="1" dirty="0">
                <a:solidFill>
                  <a:srgbClr val="000000"/>
                </a:solidFill>
              </a:rPr>
              <a:t>Bounding Volume Hierarchies (BVH)</a:t>
            </a:r>
          </a:p>
          <a:p>
            <a:pPr>
              <a:defRPr/>
            </a:pPr>
            <a:r>
              <a:rPr lang="en-US" b="1" dirty="0"/>
              <a:t>Design</a:t>
            </a:r>
          </a:p>
          <a:p>
            <a:pPr lvl="1">
              <a:defRPr/>
            </a:pPr>
            <a:r>
              <a:rPr lang="en-US" b="1" dirty="0"/>
              <a:t>Programming Interface</a:t>
            </a:r>
          </a:p>
          <a:p>
            <a:pPr lvl="1">
              <a:defRPr/>
            </a:pPr>
            <a:r>
              <a:rPr lang="en-US" b="1" dirty="0"/>
              <a:t>Hardware</a:t>
            </a:r>
          </a:p>
          <a:p>
            <a:pPr>
              <a:defRPr/>
            </a:pPr>
            <a:r>
              <a:rPr lang="en-US" dirty="0">
                <a:solidFill>
                  <a:schemeClr val="accent6"/>
                </a:solidFill>
              </a:rPr>
              <a:t>Results</a:t>
            </a:r>
          </a:p>
          <a:p>
            <a:pPr>
              <a:defRPr/>
            </a:pPr>
            <a:r>
              <a:rPr lang="en-US" dirty="0">
                <a:solidFill>
                  <a:schemeClr val="accent6"/>
                </a:solidFill>
              </a:rPr>
              <a:t>Conclusion</a:t>
            </a:r>
          </a:p>
          <a:p>
            <a:pPr lvl="1">
              <a:defRPr/>
            </a:pP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cumin Pro" panose="020B0504020202020204" pitchFamily="34" charset="77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8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12BA-4429-081F-6C01-6CD0292C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Ray Tracing Problem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17C91-C417-E60B-B7B9-52EA7654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32" name="Content Placeholder 31" descr="A low poly dolphin with low polygons&#10;&#10;Description automatically generated">
            <a:extLst>
              <a:ext uri="{FF2B5EF4-FFF2-40B4-BE49-F238E27FC236}">
                <a16:creationId xmlns:a16="http://schemas.microsoft.com/office/drawing/2014/main" id="{84951044-DF5E-1401-6C37-AA4E361CD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636" y="2377635"/>
            <a:ext cx="1266771" cy="7812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84C551-E72A-051B-0870-F6B722FD1E82}"/>
                  </a:ext>
                </a:extLst>
              </p:cNvPr>
              <p:cNvSpPr txBox="1"/>
              <p:nvPr/>
            </p:nvSpPr>
            <p:spPr>
              <a:xfrm>
                <a:off x="1963799" y="4790612"/>
                <a:ext cx="1980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cumin Pro" panose="020B0504020202020204" pitchFamily="34" charset="0"/>
                  </a:rPr>
                  <a:t>Ray</a:t>
                </a:r>
                <a:endParaRPr lang="en-US" b="0" dirty="0">
                  <a:latin typeface="Acumin Pro" panose="020B05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[t</a:t>
                </a:r>
                <a:r>
                  <a:rPr lang="en-US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F84C551-E72A-051B-0870-F6B722FD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799" y="4790612"/>
                <a:ext cx="1980054" cy="923330"/>
              </a:xfrm>
              <a:prstGeom prst="rect">
                <a:avLst/>
              </a:prstGeom>
              <a:blipFill>
                <a:blip r:embed="rId3"/>
                <a:stretch>
                  <a:fillRect t="-3974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group of glasses with different colored liquid&#10;&#10;Description automatically generated">
            <a:extLst>
              <a:ext uri="{FF2B5EF4-FFF2-40B4-BE49-F238E27FC236}">
                <a16:creationId xmlns:a16="http://schemas.microsoft.com/office/drawing/2014/main" id="{3E29F5F2-F1D1-7E82-D8E2-CB11716BF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824153"/>
            <a:ext cx="3209484" cy="240711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B2C9B36-959C-4FEE-8801-D561B7C9D9E0}"/>
              </a:ext>
            </a:extLst>
          </p:cNvPr>
          <p:cNvGrpSpPr/>
          <p:nvPr/>
        </p:nvGrpSpPr>
        <p:grpSpPr>
          <a:xfrm>
            <a:off x="1141280" y="2115590"/>
            <a:ext cx="3768190" cy="2315746"/>
            <a:chOff x="1141280" y="2115590"/>
            <a:chExt cx="3768190" cy="2315746"/>
          </a:xfrm>
        </p:grpSpPr>
        <p:pic>
          <p:nvPicPr>
            <p:cNvPr id="7" name="Graphic 6" descr="Camera with solid fill">
              <a:extLst>
                <a:ext uri="{FF2B5EF4-FFF2-40B4-BE49-F238E27FC236}">
                  <a16:creationId xmlns:a16="http://schemas.microsoft.com/office/drawing/2014/main" id="{860CC9B0-E4DD-A928-4C61-5DF3DCAB4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3444" y="2665477"/>
              <a:ext cx="461665" cy="46166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0DFF1D3-472D-7D64-0593-602538B31F88}"/>
                </a:ext>
              </a:extLst>
            </p:cNvPr>
            <p:cNvGrpSpPr/>
            <p:nvPr/>
          </p:nvGrpSpPr>
          <p:grpSpPr>
            <a:xfrm rot="1180878">
              <a:off x="2422374" y="2287242"/>
              <a:ext cx="1013372" cy="1141760"/>
              <a:chOff x="1625600" y="4337050"/>
              <a:chExt cx="1829241" cy="1826131"/>
            </a:xfrm>
            <a:scene3d>
              <a:camera prst="isometricLeftDown"/>
              <a:lightRig rig="threePt" dir="t"/>
            </a:scene3d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9661BD-DF49-7E87-1A79-6ACAFEDEF9F7}"/>
                  </a:ext>
                </a:extLst>
              </p:cNvPr>
              <p:cNvSpPr/>
              <p:nvPr/>
            </p:nvSpPr>
            <p:spPr>
              <a:xfrm>
                <a:off x="16256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916F65-CB7F-8FEA-A1EA-131ABAFE0583}"/>
                  </a:ext>
                </a:extLst>
              </p:cNvPr>
              <p:cNvSpPr/>
              <p:nvPr/>
            </p:nvSpPr>
            <p:spPr>
              <a:xfrm>
                <a:off x="20828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FCC7A29-B1B9-3473-EE6C-9FA41FEAED2F}"/>
                  </a:ext>
                </a:extLst>
              </p:cNvPr>
              <p:cNvSpPr/>
              <p:nvPr/>
            </p:nvSpPr>
            <p:spPr>
              <a:xfrm>
                <a:off x="25400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55D548F-DA5A-C321-7E46-2CC846D1B653}"/>
                  </a:ext>
                </a:extLst>
              </p:cNvPr>
              <p:cNvSpPr/>
              <p:nvPr/>
            </p:nvSpPr>
            <p:spPr>
              <a:xfrm>
                <a:off x="2997200" y="4337050"/>
                <a:ext cx="457200" cy="4572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8A2D137-1191-69EA-3F33-0D26E8782ABC}"/>
                  </a:ext>
                </a:extLst>
              </p:cNvPr>
              <p:cNvGrpSpPr/>
              <p:nvPr/>
            </p:nvGrpSpPr>
            <p:grpSpPr>
              <a:xfrm>
                <a:off x="1625600" y="4791259"/>
                <a:ext cx="1828800" cy="457200"/>
                <a:chOff x="1625600" y="4791259"/>
                <a:chExt cx="1828800" cy="45720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8321F39-F5EE-61C0-2DB6-B2D6861B516B}"/>
                    </a:ext>
                  </a:extLst>
                </p:cNvPr>
                <p:cNvSpPr/>
                <p:nvPr/>
              </p:nvSpPr>
              <p:spPr>
                <a:xfrm>
                  <a:off x="16256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2EF1B43-ACC9-6823-FDF5-B3BB47081F6E}"/>
                    </a:ext>
                  </a:extLst>
                </p:cNvPr>
                <p:cNvSpPr/>
                <p:nvPr/>
              </p:nvSpPr>
              <p:spPr>
                <a:xfrm>
                  <a:off x="20828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E99255F-F3C4-AA2C-84B7-B46E49E92863}"/>
                    </a:ext>
                  </a:extLst>
                </p:cNvPr>
                <p:cNvSpPr/>
                <p:nvPr/>
              </p:nvSpPr>
              <p:spPr>
                <a:xfrm>
                  <a:off x="25400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964F52E-8C10-EA39-5E04-B1FF87D0EFAF}"/>
                    </a:ext>
                  </a:extLst>
                </p:cNvPr>
                <p:cNvSpPr/>
                <p:nvPr/>
              </p:nvSpPr>
              <p:spPr>
                <a:xfrm>
                  <a:off x="29972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3B97079-864C-94EF-6E85-62E4817F0556}"/>
                  </a:ext>
                </a:extLst>
              </p:cNvPr>
              <p:cNvGrpSpPr/>
              <p:nvPr/>
            </p:nvGrpSpPr>
            <p:grpSpPr>
              <a:xfrm>
                <a:off x="1625600" y="5249954"/>
                <a:ext cx="1828800" cy="457200"/>
                <a:chOff x="1625600" y="4791259"/>
                <a:chExt cx="1828800" cy="4572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FC09AB4-3032-01B9-E585-3C698CF5CB1F}"/>
                    </a:ext>
                  </a:extLst>
                </p:cNvPr>
                <p:cNvSpPr/>
                <p:nvPr/>
              </p:nvSpPr>
              <p:spPr>
                <a:xfrm>
                  <a:off x="16256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6A1A103-0973-88E6-ABB8-E01A7A29A144}"/>
                    </a:ext>
                  </a:extLst>
                </p:cNvPr>
                <p:cNvSpPr/>
                <p:nvPr/>
              </p:nvSpPr>
              <p:spPr>
                <a:xfrm>
                  <a:off x="20828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11DBE1E-805B-8513-5B75-CEBF4627EAC0}"/>
                    </a:ext>
                  </a:extLst>
                </p:cNvPr>
                <p:cNvSpPr/>
                <p:nvPr/>
              </p:nvSpPr>
              <p:spPr>
                <a:xfrm>
                  <a:off x="25400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FC25989-D014-5F5F-3157-B8F6ADE93DC0}"/>
                    </a:ext>
                  </a:extLst>
                </p:cNvPr>
                <p:cNvSpPr/>
                <p:nvPr/>
              </p:nvSpPr>
              <p:spPr>
                <a:xfrm>
                  <a:off x="29972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8D22B35-E6AA-D252-D3DA-FABAF17F965F}"/>
                  </a:ext>
                </a:extLst>
              </p:cNvPr>
              <p:cNvGrpSpPr/>
              <p:nvPr/>
            </p:nvGrpSpPr>
            <p:grpSpPr>
              <a:xfrm>
                <a:off x="1626041" y="5705981"/>
                <a:ext cx="1828800" cy="457200"/>
                <a:chOff x="1625600" y="4791259"/>
                <a:chExt cx="1828800" cy="4572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2C01F31-ABB1-BF09-53D4-0CA9A6DF3D13}"/>
                    </a:ext>
                  </a:extLst>
                </p:cNvPr>
                <p:cNvSpPr/>
                <p:nvPr/>
              </p:nvSpPr>
              <p:spPr>
                <a:xfrm>
                  <a:off x="16256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F7ED2AE-433B-3211-8698-7DFAB4F85FEA}"/>
                    </a:ext>
                  </a:extLst>
                </p:cNvPr>
                <p:cNvSpPr/>
                <p:nvPr/>
              </p:nvSpPr>
              <p:spPr>
                <a:xfrm>
                  <a:off x="20828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328684A-BFAD-A9FF-48D0-FB161C8BAED8}"/>
                    </a:ext>
                  </a:extLst>
                </p:cNvPr>
                <p:cNvSpPr/>
                <p:nvPr/>
              </p:nvSpPr>
              <p:spPr>
                <a:xfrm>
                  <a:off x="25400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74BD05A-FB09-C530-0806-34360C644CE7}"/>
                    </a:ext>
                  </a:extLst>
                </p:cNvPr>
                <p:cNvSpPr/>
                <p:nvPr/>
              </p:nvSpPr>
              <p:spPr>
                <a:xfrm>
                  <a:off x="2997200" y="4791259"/>
                  <a:ext cx="457200" cy="457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B4D0975-5CF9-F66A-2ECE-4AD094FF88C6}"/>
                </a:ext>
              </a:extLst>
            </p:cNvPr>
            <p:cNvCxnSpPr/>
            <p:nvPr/>
          </p:nvCxnSpPr>
          <p:spPr>
            <a:xfrm>
              <a:off x="1816637" y="2919942"/>
              <a:ext cx="2025304" cy="55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C0CE778-5559-711F-6E00-305E2AB98AF0}"/>
                </a:ext>
              </a:extLst>
            </p:cNvPr>
            <p:cNvCxnSpPr/>
            <p:nvPr/>
          </p:nvCxnSpPr>
          <p:spPr>
            <a:xfrm flipH="1" flipV="1">
              <a:off x="3355094" y="2115590"/>
              <a:ext cx="428552" cy="826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795525-BABC-11CD-7120-9026C0C12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6637" y="2710997"/>
              <a:ext cx="2177847" cy="2314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D32D5D-DE9D-8803-52CD-CD5A3F916966}"/>
                </a:ext>
              </a:extLst>
            </p:cNvPr>
            <p:cNvSpPr txBox="1"/>
            <p:nvPr/>
          </p:nvSpPr>
          <p:spPr>
            <a:xfrm>
              <a:off x="1141280" y="3698205"/>
              <a:ext cx="994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cumin Pro" panose="020B0504020202020204" pitchFamily="34" charset="0"/>
                  <a:ea typeface="Cambria Math" panose="02040503050406030204" pitchFamily="18" charset="0"/>
                </a:rPr>
                <a:t>Camera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D55F81-B1C3-45F4-AA46-AABDF985A38D}"/>
                </a:ext>
              </a:extLst>
            </p:cNvPr>
            <p:cNvSpPr txBox="1"/>
            <p:nvPr/>
          </p:nvSpPr>
          <p:spPr>
            <a:xfrm>
              <a:off x="2650782" y="3785005"/>
              <a:ext cx="659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cumin Pro" panose="020B0504020202020204" pitchFamily="34" charset="0"/>
                  <a:ea typeface="Cambria Math" panose="02040503050406030204" pitchFamily="18" charset="0"/>
                </a:rPr>
                <a:t>Pixel Grid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30F4A4-3AE6-5B21-AD89-B2DBD57AA9DB}"/>
                </a:ext>
              </a:extLst>
            </p:cNvPr>
            <p:cNvSpPr txBox="1"/>
            <p:nvPr/>
          </p:nvSpPr>
          <p:spPr>
            <a:xfrm>
              <a:off x="4020571" y="3785005"/>
              <a:ext cx="8888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cumin Pro" panose="020B0504020202020204" pitchFamily="34" charset="0"/>
                  <a:ea typeface="Cambria Math" panose="02040503050406030204" pitchFamily="18" charset="0"/>
                </a:rPr>
                <a:t>3-D Mesh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3961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urdue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urdueTheme" id="{5908B267-4501-43E2-812D-ECD4753AD2BE}" vid="{79B6542F-638E-4CB8-A68E-86DDC1088C5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Slipstream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6463</TotalTime>
  <Words>2278</Words>
  <Application>Microsoft Office PowerPoint</Application>
  <PresentationFormat>Widescreen</PresentationFormat>
  <Paragraphs>717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Acumin Pro</vt:lpstr>
      <vt:lpstr>Acumin Pro Condensed Semibold</vt:lpstr>
      <vt:lpstr>Acumin Pro Medium</vt:lpstr>
      <vt:lpstr>Acumin Pro Semibold</vt:lpstr>
      <vt:lpstr>Aptos</vt:lpstr>
      <vt:lpstr>Aptos Display</vt:lpstr>
      <vt:lpstr>Arial</vt:lpstr>
      <vt:lpstr>Calibri</vt:lpstr>
      <vt:lpstr>Cambria Math</vt:lpstr>
      <vt:lpstr>Cascadia Code Light</vt:lpstr>
      <vt:lpstr>Franklin Gothic Book</vt:lpstr>
      <vt:lpstr>Franklin Gothic Medium</vt:lpstr>
      <vt:lpstr>Franklin Gothic Medium Cond</vt:lpstr>
      <vt:lpstr>Wingdings</vt:lpstr>
      <vt:lpstr>Custom Design</vt:lpstr>
      <vt:lpstr>purdueTheme</vt:lpstr>
      <vt:lpstr>Extending GPU Ray-Tracing Units for Hierarchical Search Acceleration</vt:lpstr>
      <vt:lpstr>Hierarchical Search is important for GPUs</vt:lpstr>
      <vt:lpstr>Hierarchical Search Data Structures</vt:lpstr>
      <vt:lpstr>A Common Problem</vt:lpstr>
      <vt:lpstr>Key Insight: RT Unit already addresses these issues!</vt:lpstr>
      <vt:lpstr>What benefit does RT Unit Provide?</vt:lpstr>
      <vt:lpstr>Solution: Hierarchical Search Unit (HSU)</vt:lpstr>
      <vt:lpstr>Outline</vt:lpstr>
      <vt:lpstr>The Ray Tracing Problem</vt:lpstr>
      <vt:lpstr>Bounding Volume Hierarchy (BVH)</vt:lpstr>
      <vt:lpstr>Programming Interface: Baseline RT Unit</vt:lpstr>
      <vt:lpstr>Programming Interface: Baseline RT Unit</vt:lpstr>
      <vt:lpstr>Programming Interface: Baseline RT Unit</vt:lpstr>
      <vt:lpstr>Programming Interface: Baseline RT Unit</vt:lpstr>
      <vt:lpstr>Programming Interface: HSU</vt:lpstr>
      <vt:lpstr>Instruction Set</vt:lpstr>
      <vt:lpstr>Hardware: Baseline Ray Tracing Unit</vt:lpstr>
      <vt:lpstr>Hardware: Baseline Ray Tracing Unit</vt:lpstr>
      <vt:lpstr>Hardware: Baseline Ray Tracing Unit</vt:lpstr>
      <vt:lpstr>Hardware: Hierarchical Search Unit (HSU)</vt:lpstr>
      <vt:lpstr>Single-Lane Scheduling Example</vt:lpstr>
      <vt:lpstr>Single-Lane Scheduling Example</vt:lpstr>
      <vt:lpstr>Single-Lane Scheduling Example</vt:lpstr>
      <vt:lpstr>Single-Lane Scheduling Example</vt:lpstr>
      <vt:lpstr>Single-Lane Scheduling Example</vt:lpstr>
      <vt:lpstr>Single-Lane Scheduling Example</vt:lpstr>
      <vt:lpstr>Single-Lane Scheduling Example</vt:lpstr>
      <vt:lpstr>Single-Lane Scheduling Example</vt:lpstr>
      <vt:lpstr>Single-Lane Scheduling : HSU</vt:lpstr>
      <vt:lpstr>Unified Pipeline Example</vt:lpstr>
      <vt:lpstr>Unified Pipeline Example</vt:lpstr>
      <vt:lpstr>Unified Pipeline Example</vt:lpstr>
      <vt:lpstr>Unified Pipeline : FU Reuse</vt:lpstr>
      <vt:lpstr>Outline</vt:lpstr>
      <vt:lpstr>Methodology</vt:lpstr>
      <vt:lpstr>Summary Design Performance</vt:lpstr>
      <vt:lpstr>Summary Design Performance</vt:lpstr>
      <vt:lpstr>Summary Design Performance</vt:lpstr>
      <vt:lpstr>Summary Design Performance</vt:lpstr>
      <vt:lpstr>Related Work: RTIndex [J. Henneberg et al, VLDB ‘23]</vt:lpstr>
      <vt:lpstr>Conclusion</vt:lpstr>
      <vt:lpstr>Backup Slides</vt:lpstr>
      <vt:lpstr>Proportion of non-RT V100 GPU applications that can be accelerated with HSU operations</vt:lpstr>
      <vt:lpstr>Roofline Analysis of HSU</vt:lpstr>
      <vt:lpstr>Datapath Normalized Area and Dynamic Power</vt:lpstr>
      <vt:lpstr>Speedup of HSU at Different Datapath Widths (Euclidean)</vt:lpstr>
      <vt:lpstr>HSU L1D Cache Accesses normalized to non-RT Baseline</vt:lpstr>
      <vt:lpstr>Speedup of HSU at different Warp Buffer sizes</vt:lpstr>
      <vt:lpstr>HSU L1D Cache Miss Rate</vt:lpstr>
      <vt:lpstr>Memory Row Locality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Aaron Barnes Preliminary Exam</dc:title>
  <dc:creator>Aaron M Barnes</dc:creator>
  <cp:lastModifiedBy>Aaron B</cp:lastModifiedBy>
  <cp:revision>239</cp:revision>
  <dcterms:created xsi:type="dcterms:W3CDTF">2022-08-02T15:43:28Z</dcterms:created>
  <dcterms:modified xsi:type="dcterms:W3CDTF">2025-03-07T08:01:11Z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2023-02-05T23:16:27Z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a97780bb-76c7-401d-8e6b-85371422c88e</vt:lpwstr>
  </property>
  <property fmtid="{D5CDD505-2E9C-101B-9397-08002B2CF9AE}" pid="8" name="MSIP_Label_4044bd30-2ed7-4c9d-9d12-46200872a97b_ContentBits">
    <vt:lpwstr>0</vt:lpwstr>
  </property>
  <property fmtid="{D5CDD505-2E9C-101B-9397-08002B2CF9AE}" pid="9" name="ClassificationContentMarkingHeaderLocations">
    <vt:lpwstr>Office Theme:11</vt:lpwstr>
  </property>
  <property fmtid="{D5CDD505-2E9C-101B-9397-08002B2CF9AE}" pid="10" name="ClassificationContentMarkingHeaderText">
    <vt:lpwstr>[AMD Official Use Only - General]</vt:lpwstr>
  </property>
  <property fmtid="{D5CDD505-2E9C-101B-9397-08002B2CF9AE}" pid="11" name="MSIP_Label_64e4cbe8-b4f6-45dc-bcba-6123dfd2d8bf_Enabled">
    <vt:lpwstr>true</vt:lpwstr>
  </property>
  <property fmtid="{D5CDD505-2E9C-101B-9397-08002B2CF9AE}" pid="12" name="MSIP_Label_64e4cbe8-b4f6-45dc-bcba-6123dfd2d8bf_SetDate">
    <vt:lpwstr>2023-02-09T19:45:51Z</vt:lpwstr>
  </property>
  <property fmtid="{D5CDD505-2E9C-101B-9397-08002B2CF9AE}" pid="13" name="MSIP_Label_64e4cbe8-b4f6-45dc-bcba-6123dfd2d8bf_Method">
    <vt:lpwstr>Privileged</vt:lpwstr>
  </property>
  <property fmtid="{D5CDD505-2E9C-101B-9397-08002B2CF9AE}" pid="14" name="MSIP_Label_64e4cbe8-b4f6-45dc-bcba-6123dfd2d8bf_Name">
    <vt:lpwstr>Non-Business-AIP 2.0</vt:lpwstr>
  </property>
  <property fmtid="{D5CDD505-2E9C-101B-9397-08002B2CF9AE}" pid="15" name="MSIP_Label_64e4cbe8-b4f6-45dc-bcba-6123dfd2d8bf_SiteId">
    <vt:lpwstr>3dd8961f-e488-4e60-8e11-a82d994e183d</vt:lpwstr>
  </property>
  <property fmtid="{D5CDD505-2E9C-101B-9397-08002B2CF9AE}" pid="16" name="MSIP_Label_64e4cbe8-b4f6-45dc-bcba-6123dfd2d8bf_ActionId">
    <vt:lpwstr>f4acc893-5a58-4781-a80d-9d0cab0a2573</vt:lpwstr>
  </property>
  <property fmtid="{D5CDD505-2E9C-101B-9397-08002B2CF9AE}" pid="17" name="MSIP_Label_64e4cbe8-b4f6-45dc-bcba-6123dfd2d8bf_ContentBits">
    <vt:lpwstr>0</vt:lpwstr>
  </property>
</Properties>
</file>